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</p:sldIdLst>
  <p:notesMasterIdLst>
    <p:notesMasterId r:id="rId7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notesMaster" Target="notesMasters/notesMaster1.xml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Relationship Id="rId7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image" Target="../media/image-2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jpe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image" Target="../media/image-26-6.png"/><Relationship Id="rId7" Type="http://schemas.openxmlformats.org/officeDocument/2006/relationships/image" Target="../media/image-2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image" Target="../media/image-2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jpeg"/><Relationship Id="rId2" Type="http://schemas.openxmlformats.org/officeDocument/2006/relationships/image" Target="../media/image-3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3-image-1.jpeg"/><Relationship Id="rId2" Type="http://schemas.openxmlformats.org/officeDocument/2006/relationships/image" Target="../media/image-4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png"/><Relationship Id="rId3" Type="http://schemas.openxmlformats.org/officeDocument/2006/relationships/image" Target="../media/image-5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2-image-1.jpeg"/><Relationship Id="rId2" Type="http://schemas.openxmlformats.org/officeDocument/2006/relationships/image" Target="../media/image-5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image" Target="../media/image-54-2.png"/><Relationship Id="rId3" Type="http://schemas.openxmlformats.org/officeDocument/2006/relationships/image" Target="../media/image-5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5-image-1.jpeg"/><Relationship Id="rId2" Type="http://schemas.openxmlformats.org/officeDocument/2006/relationships/image" Target="../media/image-5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image" Target="../media/image-56-3.png"/><Relationship Id="rId4" Type="http://schemas.openxmlformats.org/officeDocument/2006/relationships/image" Target="../media/image-56-4.png"/><Relationship Id="rId5" Type="http://schemas.openxmlformats.org/officeDocument/2006/relationships/image" Target="../media/image-56-5.png"/><Relationship Id="rId6" Type="http://schemas.openxmlformats.org/officeDocument/2006/relationships/image" Target="../media/image-56-6.png"/><Relationship Id="rId7" Type="http://schemas.openxmlformats.org/officeDocument/2006/relationships/image" Target="../media/image-5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2.png"/><Relationship Id="rId3" Type="http://schemas.openxmlformats.org/officeDocument/2006/relationships/image" Target="../media/image-5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image" Target="../media/image-59-2.png"/><Relationship Id="rId3" Type="http://schemas.openxmlformats.org/officeDocument/2006/relationships/image" Target="../media/image-59-3.png"/><Relationship Id="rId4" Type="http://schemas.openxmlformats.org/officeDocument/2006/relationships/image" Target="../media/image-59-4.png"/><Relationship Id="rId5" Type="http://schemas.openxmlformats.org/officeDocument/2006/relationships/image" Target="../media/image-59-5.png"/><Relationship Id="rId6" Type="http://schemas.openxmlformats.org/officeDocument/2006/relationships/image" Target="../media/image-5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png"/><Relationship Id="rId3" Type="http://schemas.openxmlformats.org/officeDocument/2006/relationships/image" Target="../media/image-60-3.png"/><Relationship Id="rId4" Type="http://schemas.openxmlformats.org/officeDocument/2006/relationships/image" Target="../media/image-60-4.png"/><Relationship Id="rId5" Type="http://schemas.openxmlformats.org/officeDocument/2006/relationships/image" Target="../media/image-60-5.png"/><Relationship Id="rId6" Type="http://schemas.openxmlformats.org/officeDocument/2006/relationships/image" Target="../media/image-60-6.png"/><Relationship Id="rId7" Type="http://schemas.openxmlformats.org/officeDocument/2006/relationships/image" Target="../media/image-60-7.png"/><Relationship Id="rId8" Type="http://schemas.openxmlformats.org/officeDocument/2006/relationships/image" Target="../media/image-6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image" Target="../media/image-61-2.png"/><Relationship Id="rId3" Type="http://schemas.openxmlformats.org/officeDocument/2006/relationships/image" Target="../media/image-61-3.png"/><Relationship Id="rId4" Type="http://schemas.openxmlformats.org/officeDocument/2006/relationships/image" Target="../media/image-61-4.png"/><Relationship Id="rId5" Type="http://schemas.openxmlformats.org/officeDocument/2006/relationships/image" Target="../media/image-61-5.png"/><Relationship Id="rId6" Type="http://schemas.openxmlformats.org/officeDocument/2006/relationships/image" Target="../media/image-61-6.png"/><Relationship Id="rId7" Type="http://schemas.openxmlformats.org/officeDocument/2006/relationships/image" Target="../media/image-61-7.png"/><Relationship Id="rId8" Type="http://schemas.openxmlformats.org/officeDocument/2006/relationships/image" Target="../media/image-61-8.png"/><Relationship Id="rId9" Type="http://schemas.openxmlformats.org/officeDocument/2006/relationships/image" Target="../media/image-6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2-image-1.jpeg"/><Relationship Id="rId2" Type="http://schemas.openxmlformats.org/officeDocument/2006/relationships/image" Target="../media/image-6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png"/><Relationship Id="rId2" Type="http://schemas.openxmlformats.org/officeDocument/2006/relationships/image" Target="../media/image-64-2.png"/><Relationship Id="rId3" Type="http://schemas.openxmlformats.org/officeDocument/2006/relationships/image" Target="../media/image-6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image" Target="../media/image-66-2.png"/><Relationship Id="rId3" Type="http://schemas.openxmlformats.org/officeDocument/2006/relationships/image" Target="../media/image-6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png"/><Relationship Id="rId2" Type="http://schemas.openxmlformats.org/officeDocument/2006/relationships/image" Target="../media/image-68-2.png"/><Relationship Id="rId3" Type="http://schemas.openxmlformats.org/officeDocument/2006/relationships/image" Target="../media/image-6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png"/><Relationship Id="rId2" Type="http://schemas.openxmlformats.org/officeDocument/2006/relationships/image" Target="../media/image-70-2.png"/><Relationship Id="rId3" Type="http://schemas.openxmlformats.org/officeDocument/2006/relationships/image" Target="../media/image-7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png"/><Relationship Id="rId2" Type="http://schemas.openxmlformats.org/officeDocument/2006/relationships/image" Target="../media/image-72-2.png"/><Relationship Id="rId3" Type="http://schemas.openxmlformats.org/officeDocument/2006/relationships/image" Target="../media/image-7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3-image-1.jpeg"/><Relationship Id="rId2" Type="http://schemas.openxmlformats.org/officeDocument/2006/relationships/image" Target="../media/image-7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8206" y="5879592"/>
            <a:ext cx="1479169" cy="8686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5029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1965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2 ЧАСА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2377440"/>
            <a:ext cx="96926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Электронные медицинские записи и анализ данных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767328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записи о пациенте — к управленческому решению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Шохрух Султанов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pic>
        <p:nvPicPr>
          <p:cNvPr id="5" name="Image 1" descr="C:\MoH Course\mohcourse\static\img\me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85800"/>
            <a:ext cx="3413760" cy="512064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511040" y="822960"/>
            <a:ext cx="7132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ЛЕКТОР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511040" y="1143000"/>
            <a:ext cx="71320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Шохрух Султанов</a:t>
            </a:r>
            <a:endParaRPr lang="en-US" sz="3600" dirty="0"/>
          </a:p>
        </p:txBody>
      </p:sp>
      <p:sp>
        <p:nvSpPr>
          <p:cNvPr id="8" name="Text 4"/>
          <p:cNvSpPr txBox="1"/>
          <p:nvPr/>
        </p:nvSpPr>
        <p:spPr>
          <a:xfrm>
            <a:off x="4511040" y="1920240"/>
            <a:ext cx="7132015" cy="588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Шохрух Султанов — исследователь искусственного интеллекта и разработчик в области медицинской информатики.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4511040" y="2920492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82" y="3031134"/>
            <a:ext cx="281635" cy="281635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242560" y="2920492"/>
            <a:ext cx="64004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Преподаватель Westminster International University in Tashkent (WIUT)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4511040" y="3606292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682" y="3716934"/>
            <a:ext cx="281635" cy="281635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242560" y="3606292"/>
            <a:ext cx="64004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Разрабатывает ИИ для клиник: MedScribe, Retina Uz</a:t>
            </a:r>
            <a:endParaRPr lang="en-US" sz="1700" dirty="0"/>
          </a:p>
        </p:txBody>
      </p:sp>
      <p:sp>
        <p:nvSpPr>
          <p:cNvPr id="15" name="Shape 9"/>
          <p:cNvSpPr/>
          <p:nvPr/>
        </p:nvSpPr>
        <p:spPr>
          <a:xfrm>
            <a:off x="4511040" y="4292092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1682" y="4402734"/>
            <a:ext cx="281635" cy="281635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5242560" y="4292092"/>
            <a:ext cx="64004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Исследования: ИИ для анализа медицинских изображений</a:t>
            </a:r>
            <a:endParaRPr lang="en-US" sz="1700" dirty="0"/>
          </a:p>
        </p:txBody>
      </p:sp>
      <p:sp>
        <p:nvSpPr>
          <p:cNvPr id="18" name="Shape 11"/>
          <p:cNvSpPr/>
          <p:nvPr/>
        </p:nvSpPr>
        <p:spPr>
          <a:xfrm>
            <a:off x="4511040" y="4977892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1682" y="5088534"/>
            <a:ext cx="281635" cy="281635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242560" y="4977892"/>
            <a:ext cx="64004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Telegram: @sultanovshoh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СОДЕРЖАНИЕ МОДУЛЯ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и цели модуля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48640" y="154533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50876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хранится в медицинской записи сегодня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181965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электронной копии бумажной карты — к основе для прогнозов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48640" y="206857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203200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Единый язык данных: стандарты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188720" y="234289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Чтобы системы понимали друг друга, а данные можно было сравнить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259181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188720" y="255524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Национальная МИС и Приказ № 3758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6613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Национальная система и обязанности руководителя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48640" y="311505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1188720" y="307848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Качество данных — задача руководителя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38937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Плохие данные → неверные показатели → неверные решения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48640" y="363829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1188720" y="360172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Четыре вида аналитики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1188720" y="391261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пример — артериальная гипертензия — на всех уровнях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548640" y="416153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12496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запись должна быть полной и структурированной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1188720" y="443585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дают полные закодированные записи — и что бывает без проверки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548640" y="468477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1188720" y="464820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Опыт других стран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188720" y="495909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сработало и что не сработало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548640" y="520801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600" dirty="0"/>
          </a:p>
        </p:txBody>
      </p:sp>
      <p:sp>
        <p:nvSpPr>
          <p:cNvPr id="29" name="Text 26"/>
          <p:cNvSpPr txBox="1"/>
          <p:nvPr/>
        </p:nvSpPr>
        <p:spPr>
          <a:xfrm>
            <a:off x="1188720" y="517144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Внедрение в вашей клинике</a:t>
            </a:r>
            <a:endParaRPr lang="en-US" sz="1800" dirty="0"/>
          </a:p>
        </p:txBody>
      </p:sp>
      <p:sp>
        <p:nvSpPr>
          <p:cNvPr id="30" name="Text 27"/>
          <p:cNvSpPr txBox="1"/>
          <p:nvPr/>
        </p:nvSpPr>
        <p:spPr>
          <a:xfrm>
            <a:off x="1188720" y="548233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Защита данных, работа при сбоях и план главного врача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548640" y="5731256"/>
            <a:ext cx="438912" cy="438912"/>
          </a:xfrm>
          <a:prstGeom prst="ellipse">
            <a:avLst/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600" dirty="0"/>
          </a:p>
        </p:txBody>
      </p:sp>
      <p:sp>
        <p:nvSpPr>
          <p:cNvPr id="32" name="Text 29"/>
          <p:cNvSpPr txBox="1"/>
          <p:nvPr/>
        </p:nvSpPr>
        <p:spPr>
          <a:xfrm>
            <a:off x="1188720" y="569468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Итоговый тест</a:t>
            </a:r>
            <a:endParaRPr lang="en-US" sz="1800" dirty="0"/>
          </a:p>
        </p:txBody>
      </p:sp>
      <p:sp>
        <p:nvSpPr>
          <p:cNvPr id="33" name="Text 30"/>
          <p:cNvSpPr txBox="1"/>
          <p:nvPr/>
        </p:nvSpPr>
        <p:spPr>
          <a:xfrm>
            <a:off x="1188720" y="600557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вопросов для самопроверки · ответ — на слайде после каждого вопроса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7086600" y="1508760"/>
            <a:ext cx="4556455" cy="4636008"/>
          </a:xfrm>
          <a:prstGeom prst="roundRect">
            <a:avLst>
              <a:gd name="adj" fmla="val 4014"/>
            </a:avLst>
          </a:prstGeom>
          <a:solidFill>
            <a:srgbClr val="061514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7360920" y="1737360"/>
            <a:ext cx="40078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 МОДУЛЯ ВЫ СМОЖЕТЕ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7360920" y="2148840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340" y="2221260"/>
            <a:ext cx="184343" cy="184343"/>
          </a:xfrm>
          <a:prstGeom prst="rect">
            <a:avLst/>
          </a:prstGeom>
        </p:spPr>
      </p:pic>
      <p:sp>
        <p:nvSpPr>
          <p:cNvPr id="38" name="Text 34"/>
          <p:cNvSpPr txBox="1"/>
          <p:nvPr/>
        </p:nvSpPr>
        <p:spPr>
          <a:xfrm>
            <a:off x="7818120" y="2112264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Знать, какие данные собирает современная медицинская запись</a:t>
            </a:r>
            <a:endParaRPr lang="en-US" sz="1400" dirty="0"/>
          </a:p>
        </p:txBody>
      </p:sp>
      <p:sp>
        <p:nvSpPr>
          <p:cNvPr id="39" name="Shape 35"/>
          <p:cNvSpPr/>
          <p:nvPr/>
        </p:nvSpPr>
        <p:spPr>
          <a:xfrm>
            <a:off x="7360920" y="2807208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340" y="2879628"/>
            <a:ext cx="184343" cy="184343"/>
          </a:xfrm>
          <a:prstGeom prst="rect">
            <a:avLst/>
          </a:prstGeom>
        </p:spPr>
      </p:pic>
      <p:sp>
        <p:nvSpPr>
          <p:cNvPr id="41" name="Text 36"/>
          <p:cNvSpPr txBox="1"/>
          <p:nvPr/>
        </p:nvSpPr>
        <p:spPr>
          <a:xfrm>
            <a:off x="7818120" y="2770632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Понимать стандарты, на которых строится обмен данными</a:t>
            </a:r>
            <a:endParaRPr lang="en-US" sz="1400" dirty="0"/>
          </a:p>
        </p:txBody>
      </p:sp>
      <p:sp>
        <p:nvSpPr>
          <p:cNvPr id="42" name="Shape 37"/>
          <p:cNvSpPr/>
          <p:nvPr/>
        </p:nvSpPr>
        <p:spPr>
          <a:xfrm>
            <a:off x="7360920" y="3465576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3340" y="3537996"/>
            <a:ext cx="184343" cy="184343"/>
          </a:xfrm>
          <a:prstGeom prst="rect">
            <a:avLst/>
          </a:prstGeom>
        </p:spPr>
      </p:pic>
      <p:sp>
        <p:nvSpPr>
          <p:cNvPr id="44" name="Text 38"/>
          <p:cNvSpPr txBox="1"/>
          <p:nvPr/>
        </p:nvSpPr>
        <p:spPr>
          <a:xfrm>
            <a:off x="7818120" y="3429000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Знать, что Приказ № 3758 требует от вашего учреждения</a:t>
            </a:r>
            <a:endParaRPr lang="en-US" sz="1400" dirty="0"/>
          </a:p>
        </p:txBody>
      </p:sp>
      <p:sp>
        <p:nvSpPr>
          <p:cNvPr id="45" name="Shape 39"/>
          <p:cNvSpPr/>
          <p:nvPr/>
        </p:nvSpPr>
        <p:spPr>
          <a:xfrm>
            <a:off x="7360920" y="4123944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3340" y="4196364"/>
            <a:ext cx="184343" cy="184343"/>
          </a:xfrm>
          <a:prstGeom prst="rect">
            <a:avLst/>
          </a:prstGeom>
        </p:spPr>
      </p:pic>
      <p:sp>
        <p:nvSpPr>
          <p:cNvPr id="47" name="Text 40"/>
          <p:cNvSpPr txBox="1"/>
          <p:nvPr/>
        </p:nvSpPr>
        <p:spPr>
          <a:xfrm>
            <a:off x="7818120" y="4087368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Контролировать качество данных: 6 измерений и роль руководителя</a:t>
            </a:r>
            <a:endParaRPr lang="en-US" sz="1400" dirty="0"/>
          </a:p>
        </p:txBody>
      </p:sp>
      <p:sp>
        <p:nvSpPr>
          <p:cNvPr id="48" name="Shape 41"/>
          <p:cNvSpPr/>
          <p:nvPr/>
        </p:nvSpPr>
        <p:spPr>
          <a:xfrm>
            <a:off x="7360920" y="4782312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3340" y="4854732"/>
            <a:ext cx="184343" cy="184343"/>
          </a:xfrm>
          <a:prstGeom prst="rect">
            <a:avLst/>
          </a:prstGeom>
        </p:spPr>
      </p:pic>
      <p:sp>
        <p:nvSpPr>
          <p:cNvPr id="50" name="Text 42"/>
          <p:cNvSpPr txBox="1"/>
          <p:nvPr/>
        </p:nvSpPr>
        <p:spPr>
          <a:xfrm>
            <a:off x="7818120" y="4745736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Различать 4 вида аналитики и требовать показатели из ЭМЗ</a:t>
            </a:r>
            <a:endParaRPr lang="en-US" sz="1400" dirty="0"/>
          </a:p>
        </p:txBody>
      </p:sp>
      <p:sp>
        <p:nvSpPr>
          <p:cNvPr id="51" name="Shape 43"/>
          <p:cNvSpPr/>
          <p:nvPr/>
        </p:nvSpPr>
        <p:spPr>
          <a:xfrm>
            <a:off x="7360920" y="5440680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5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3340" y="5513100"/>
            <a:ext cx="184343" cy="184343"/>
          </a:xfrm>
          <a:prstGeom prst="rect">
            <a:avLst/>
          </a:prstGeom>
        </p:spPr>
      </p:pic>
      <p:sp>
        <p:nvSpPr>
          <p:cNvPr id="53" name="Text 44"/>
          <p:cNvSpPr txBox="1"/>
          <p:nvPr/>
        </p:nvSpPr>
        <p:spPr>
          <a:xfrm>
            <a:off x="7818120" y="5404104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Защищать данные и подготовить клинику к сбоям системы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ДЛЯ РАЗМЫШЛЕНИЯ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Какая доля медицинских записей в вашем учреждении сегодня ведётся в электронном виде?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2610104"/>
            <a:ext cx="1999427" cy="2377440"/>
          </a:xfrm>
          <a:prstGeom prst="roundRect">
            <a:avLst>
              <a:gd name="adj" fmla="val 6403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82594" y="2975864"/>
            <a:ext cx="731520" cy="73152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7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935984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&lt;25%</a:t>
            </a:r>
            <a:endParaRPr lang="en-US" sz="2800" dirty="0"/>
          </a:p>
        </p:txBody>
      </p:sp>
      <p:sp>
        <p:nvSpPr>
          <p:cNvPr id="10" name="Shape 7"/>
          <p:cNvSpPr/>
          <p:nvPr/>
        </p:nvSpPr>
        <p:spPr>
          <a:xfrm>
            <a:off x="2822387" y="2610104"/>
            <a:ext cx="1999427" cy="2377440"/>
          </a:xfrm>
          <a:prstGeom prst="roundRect">
            <a:avLst>
              <a:gd name="adj" fmla="val 6403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456341" y="2975864"/>
            <a:ext cx="731520" cy="73152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700" dirty="0"/>
          </a:p>
        </p:txBody>
      </p:sp>
      <p:sp>
        <p:nvSpPr>
          <p:cNvPr id="12" name="Text 9"/>
          <p:cNvSpPr txBox="1"/>
          <p:nvPr/>
        </p:nvSpPr>
        <p:spPr>
          <a:xfrm>
            <a:off x="2959547" y="3935984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25–50%</a:t>
            </a:r>
            <a:endParaRPr lang="en-US" sz="2800" dirty="0"/>
          </a:p>
        </p:txBody>
      </p:sp>
      <p:sp>
        <p:nvSpPr>
          <p:cNvPr id="13" name="Shape 10"/>
          <p:cNvSpPr/>
          <p:nvPr/>
        </p:nvSpPr>
        <p:spPr>
          <a:xfrm>
            <a:off x="5096134" y="2610104"/>
            <a:ext cx="1999427" cy="2377440"/>
          </a:xfrm>
          <a:prstGeom prst="roundRect">
            <a:avLst>
              <a:gd name="adj" fmla="val 6403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730088" y="2975864"/>
            <a:ext cx="731520" cy="73152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700" dirty="0"/>
          </a:p>
        </p:txBody>
      </p:sp>
      <p:sp>
        <p:nvSpPr>
          <p:cNvPr id="15" name="Text 12"/>
          <p:cNvSpPr txBox="1"/>
          <p:nvPr/>
        </p:nvSpPr>
        <p:spPr>
          <a:xfrm>
            <a:off x="5233294" y="3935984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50–75%</a:t>
            </a:r>
            <a:endParaRPr lang="en-US" sz="2800" dirty="0"/>
          </a:p>
        </p:txBody>
      </p:sp>
      <p:sp>
        <p:nvSpPr>
          <p:cNvPr id="16" name="Shape 13"/>
          <p:cNvSpPr/>
          <p:nvPr/>
        </p:nvSpPr>
        <p:spPr>
          <a:xfrm>
            <a:off x="7369881" y="2610104"/>
            <a:ext cx="1999427" cy="2377440"/>
          </a:xfrm>
          <a:prstGeom prst="roundRect">
            <a:avLst>
              <a:gd name="adj" fmla="val 6403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003835" y="2975864"/>
            <a:ext cx="731520" cy="73152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2700" dirty="0"/>
          </a:p>
        </p:txBody>
      </p:sp>
      <p:sp>
        <p:nvSpPr>
          <p:cNvPr id="18" name="Text 15"/>
          <p:cNvSpPr txBox="1"/>
          <p:nvPr/>
        </p:nvSpPr>
        <p:spPr>
          <a:xfrm>
            <a:off x="7507041" y="3935984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&gt;75%</a:t>
            </a:r>
            <a:endParaRPr lang="en-US" sz="2800" dirty="0"/>
          </a:p>
        </p:txBody>
      </p:sp>
      <p:sp>
        <p:nvSpPr>
          <p:cNvPr id="19" name="Shape 16"/>
          <p:cNvSpPr/>
          <p:nvPr/>
        </p:nvSpPr>
        <p:spPr>
          <a:xfrm>
            <a:off x="9643628" y="2610104"/>
            <a:ext cx="1999427" cy="2377440"/>
          </a:xfrm>
          <a:prstGeom prst="roundRect">
            <a:avLst>
              <a:gd name="adj" fmla="val 6403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277582" y="2975864"/>
            <a:ext cx="731520" cy="731520"/>
          </a:xfrm>
          <a:prstGeom prst="roundRect">
            <a:avLst>
              <a:gd name="adj" fmla="val 22000"/>
            </a:avLst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700" dirty="0"/>
          </a:p>
        </p:txBody>
      </p:sp>
      <p:sp>
        <p:nvSpPr>
          <p:cNvPr id="21" name="Text 18"/>
          <p:cNvSpPr txBox="1"/>
          <p:nvPr/>
        </p:nvSpPr>
        <p:spPr>
          <a:xfrm>
            <a:off x="9780788" y="3935984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знаю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пациент — три учреждения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journey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бумаге анализы повторяют, история теряется. В национальной МИС одна карта MED-ID доступна каждому лечащему врачу.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1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хранится в медицинской записи сегодня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407408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электронной копии бумажной карты — к основе для прогнозов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1 ИЗ 9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Что хранится в медицинской записи сегодня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Единый язык данных: стандарты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Национальная МИС и Приказ № 3758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Качество данных — задача руководителя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Четыре вида аналитики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Почему запись должна быть полной и структурированной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Опыт других стран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Внедрение в вашей клинике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ХРАНИТСЯ В МЕДИЦИНСКОЙ ЗАПИСИ СЕГОДНЯ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Классические слои медицинской записи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этих данных считают все показатели клиники и проверяют дисциплину.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4765040"/>
            <a:ext cx="11094415" cy="868680"/>
          </a:xfrm>
          <a:prstGeom prst="roundRect">
            <a:avLst>
              <a:gd name="adj" fmla="val 14737"/>
            </a:avLst>
          </a:prstGeom>
          <a:solidFill>
            <a:srgbClr val="E7F6F3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13232" y="4947920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874" y="5058562"/>
            <a:ext cx="281635" cy="28163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17320" y="4838192"/>
            <a:ext cx="1008857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Административный слой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пациент (MED-ID), отделение, врач, даты поступления и выписки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868680" y="3786632"/>
            <a:ext cx="10454335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1033272" y="3969512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914" y="4080154"/>
            <a:ext cx="281635" cy="28163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737360" y="3859784"/>
            <a:ext cx="944849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Клинический слой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Жалобы, осмотр, диагноз по МКБ-10, назначения и рецепты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1188720" y="2808224"/>
            <a:ext cx="9814255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1353312" y="2991104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954" y="3101746"/>
            <a:ext cx="281635" cy="28163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2057400" y="2881376"/>
            <a:ext cx="880841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Результаты исследований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Анализы, снимки, заключения специалистов</a:t>
            </a:r>
            <a:endParaRPr lang="en-US" sz="1600" dirty="0"/>
          </a:p>
        </p:txBody>
      </p:sp>
      <p:sp>
        <p:nvSpPr>
          <p:cNvPr id="20" name="Shape 14"/>
          <p:cNvSpPr/>
          <p:nvPr/>
        </p:nvSpPr>
        <p:spPr>
          <a:xfrm>
            <a:off x="1508760" y="1829816"/>
            <a:ext cx="9174175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1673352" y="2012696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994" y="2123338"/>
            <a:ext cx="281635" cy="281635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2377440" y="1902968"/>
            <a:ext cx="816833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Журнал аудита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Кто, когда и что открыл или изменил — защищает и пациента, и врача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ХРАНИТСЯ В МЕДИЦИНСКОЙ ЗАПИСИ СЕГОДНЯ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Свободный текст или структура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3369564"/>
          </a:xfrm>
          <a:prstGeom prst="roundRect">
            <a:avLst>
              <a:gd name="adj" fmla="val 379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Свободный текст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«Гипертония, давление высокое»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22783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13182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Каждый врач пишет по-своему: сокращения, опечатки, синонимы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398678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389077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Нельзя посчитать, сколько у нас пациентов с гипертензией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255868" y="1508760"/>
            <a:ext cx="5387188" cy="3648456"/>
          </a:xfrm>
          <a:prstGeom prst="roundRect">
            <a:avLst>
              <a:gd name="adj" fmla="val 3509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Структурированные поля</a:t>
            </a:r>
            <a:endParaRPr lang="en-US" sz="2100" dirty="0"/>
          </a:p>
        </p:txBody>
      </p:sp>
      <p:sp>
        <p:nvSpPr>
          <p:cNvPr id="21" name="Shape 16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078828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Диагноз: I10 (МКБ-10) · АД: 160/95 мм рт. ст.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6731356" y="3506724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Выбор из списка вместо ручного ввода — один термин для всех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4265676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4169664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Отчёт за секунды: сколько пациентов с I10, у скольких давление под контролем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ХРАНИТСЯ В МЕДИЦИНСКОЙ ЗАПИСИ СЕГОДНЯ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Запись расширяется: новые виды данных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515110" y="1417320"/>
            <a:ext cx="9161475" cy="4061460"/>
          </a:xfrm>
          <a:prstGeom prst="roundRect">
            <a:avLst>
              <a:gd name="adj" fmla="val 315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datatypes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270" y="1554480"/>
            <a:ext cx="8887155" cy="37871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615940"/>
            <a:ext cx="11094415" cy="601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 диагнозам и анализам добавляются гены, данные устройств, ответы пациента и условия жизни. Польза — если они структурированы.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НОВЫЕ ДАННЫЕ: ГЕНЫ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Генетический результат в карте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78%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пациентов имели генотип, важный для выбора лекарства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Детей заранее обследовали по панели из 230 генов — до того, как понадобится лекарство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 хранится в ЭМЗ как поле; при назначении препарата врач видит подсказку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95% случаев подсказка привела к правильному выбору лекарства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Генетический тест делают один раз. Он полезен, только если результат — поле в карте, а не скан PDF.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Am J Med Genet C, 2014; JAMIA, 2014 · PG4KDS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НОВЫЕ ДАННЫЕ: НОСИМЫЕ УСТРОЙСТВА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Смарт-часы: сигнал, а не диагноз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419 297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участников; уведомление о нерегулярном пульсе получили 0,52%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Часы отмечали нерегулярный пульс; участнику высылали ЭКГ-патч для проверки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Фибрилляция предсердий подтвердилась у 34% вернувших пригодный патч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Каждый сигнал — это визит, ЭКГ и время врача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8909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9882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устройств полезны, если приходят по стандартному каналу и назначен ответственный за их просмотр.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NEJM, 2019 · Apple Heart Study (Perez et al.)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УПРАЖНЕНИЕ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Запись будущего: какие данные должна собирать ваша клиника? Выберите 5.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45488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1996948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170432" y="1745488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Диагнозы с кодами МКБ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4301642" y="1745488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484522" y="1996948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923434" y="1745488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Результаты анализов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054645" y="1745488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237525" y="1996948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676437" y="1745488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Назначения и рецепты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548640" y="2687320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31520" y="2938780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1170432" y="2687320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Снимки: рентген, КТ, МРТ, УЗИ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301642" y="2687320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484522" y="2938780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4923434" y="2687320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Генетические тесты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8054645" y="2687320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8237525" y="2938780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676437" y="2687320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приборов и носимых устройств</a:t>
            </a:r>
            <a:endParaRPr lang="en-US" sz="1700" dirty="0"/>
          </a:p>
        </p:txBody>
      </p:sp>
      <p:sp>
        <p:nvSpPr>
          <p:cNvPr id="25" name="Shape 22"/>
          <p:cNvSpPr/>
          <p:nvPr/>
        </p:nvSpPr>
        <p:spPr>
          <a:xfrm>
            <a:off x="548640" y="3629152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31520" y="3880612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1170432" y="3629152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Ответы пациента на анкеты</a:t>
            </a:r>
            <a:endParaRPr lang="en-US" sz="1700" dirty="0"/>
          </a:p>
        </p:txBody>
      </p:sp>
      <p:sp>
        <p:nvSpPr>
          <p:cNvPr id="28" name="Shape 25"/>
          <p:cNvSpPr/>
          <p:nvPr/>
        </p:nvSpPr>
        <p:spPr>
          <a:xfrm>
            <a:off x="4301642" y="3629152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4484522" y="3880612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4923434" y="3629152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Социальные условия и место жительства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8054645" y="3629152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8237525" y="3880612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8676437" y="3629152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История госпитализаций и визитов</a:t>
            </a:r>
            <a:endParaRPr lang="en-US" sz="1700" dirty="0"/>
          </a:p>
        </p:txBody>
      </p:sp>
      <p:sp>
        <p:nvSpPr>
          <p:cNvPr id="34" name="Text 31"/>
          <p:cNvSpPr txBox="1"/>
          <p:nvPr/>
        </p:nvSpPr>
        <p:spPr>
          <a:xfrm>
            <a:off x="548640" y="6001004"/>
            <a:ext cx="11094415" cy="216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Отметьте для себя ровно 5. Обсудите выбор с заместителями. Ориентир — слайд «5 показателей прямо из ЭМЗ» этого модуля.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2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Единый язык данных: стандарты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Чтобы системы понимали друг друга, а данные можно было сравнить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2 ИЗ 9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Что хранится в медицинской записи сегодня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Единый язык данных: стандарты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Национальная МИС и Приказ № 3758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Качество данных — задача руководителя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Четыре вида аналитики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Почему запись должна быть полной и структурированной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Опыт других стран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Внедрение в вашей клинике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ЕДИНЫЙ ЯЗЫК ДАННЫХ: СТАНДАРТЫ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Стандарты: пять уровней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stack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Общие термины и коды → формы данных → передача между системами → изображения → защита и электронная подпись.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ЕДИНЫЙ ЯЗЫК ДАННЫХ: СТАНДАРТЫ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Стандарты простыми словами</a:t>
            </a:r>
            <a:endParaRPr lang="en-US" sz="3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1589098"/>
                <a:gridCol w="4777058"/>
                <a:gridCol w="4728260"/>
              </a:tblGrid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Стандарт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Для чего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Пример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МКБ-10 / МКБ-11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Коды диагнозов ВОЗ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I10 — гипертензия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SNOMED CT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Подробные клинические термины: симптомы, процедуры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Более 360 000 понятий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LOINC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Коды лабораторных анализов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Глюкоза крови — один код во всех лабораториях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ATC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Коды лекарств по действующему веществу (ВОЗ)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Сравнить расход антибиотиков в клиниках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HL7 FHIR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Обмен данными между системами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Анализ из лаборатории сразу в карте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openEHR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Модели записей, не зависящие от поставщика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Врачи сами задают, из чего состоит запись АД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DICOM / PACS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Формат медицинских изображений и их архив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Снимок КТ открывается в любой совместимой программе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59436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Зрелость больницы оценивают по шкале HIMSS EMRAM: от стадии 0 (бумага) до 7 (полностью цифровая больница).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УЗБЕКИСТАН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Узбекистан: первые шаги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13.01.2026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Узбекистан вступил в SNOMED International (через UZINFOCOM)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SNOMED CT станет клинической терминологией национальной платформы цифрового здравоохранения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Национальная спецификация обмена на HL7 FHIR готовится; пока это проект (draft)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ней — МКБ-11, SNOMED CT, LOINC и ATC; у МКБ-11 есть официальная версия на узбекском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закупке любой системы требуйте эти стандарты: на них строится национальный обмен данными.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snomed.org, 2026 · UZINFOCOM, Digital Health IG (draft)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Какой стандарт предназначен для обмена данными между медицинскими системами?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DICOM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МКБ-10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LOINC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HL7 FHIR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Какой стандарт предназначен для обмена данными между медицинскими системами?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DICOM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МКБ-10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LOINC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HL7 FHIR</a:t>
            </a:r>
            <a:endParaRPr lang="en-US" sz="24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688588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HL7 FHIR — стандарт обмена. DICOM — изображения, МКБ-10 — коды диагнозов, LOINC — коды анализов.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3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Национальная МИС и Приказ № 3758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Национальная система и обязанности руководителя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3 ИЗ 9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Что хранится в медицинской записи сегодня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Единый язык данных: стандарты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Национальная МИС и Приказ № 3758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Качество данных — задача руководителя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Четыре вида аналитики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Почему запись должна быть полной и структурированной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Опыт других стран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Внедрение в вашей клинике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НАЦИОНАЛЬНАЯ МИС И ПРИКАЗ № 3758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Национальная МИС в цифрах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2001520"/>
            <a:ext cx="2567864" cy="2992120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2275840"/>
            <a:ext cx="2110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млн+</a:t>
            </a:r>
            <a:endParaRPr lang="en-US" sz="44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3327400"/>
            <a:ext cx="2110664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граждан с электронной картой MED-ID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4273804"/>
            <a:ext cx="211066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~37 млн — февраль 2026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390824" y="2001520"/>
            <a:ext cx="2567864" cy="2992120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619424" y="2275840"/>
            <a:ext cx="2110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</a:t>
            </a:r>
            <a:endParaRPr lang="en-US" sz="4800" dirty="0"/>
          </a:p>
        </p:txBody>
      </p:sp>
      <p:sp>
        <p:nvSpPr>
          <p:cNvPr id="13" name="Text 10"/>
          <p:cNvSpPr txBox="1"/>
          <p:nvPr/>
        </p:nvSpPr>
        <p:spPr>
          <a:xfrm>
            <a:off x="3619424" y="3327400"/>
            <a:ext cx="2110664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модулей в системе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6233008" y="2001520"/>
            <a:ext cx="2567864" cy="2992120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461608" y="2275840"/>
            <a:ext cx="2110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400+</a:t>
            </a:r>
            <a:endParaRPr lang="en-US" sz="4800" dirty="0"/>
          </a:p>
        </p:txBody>
      </p:sp>
      <p:sp>
        <p:nvSpPr>
          <p:cNvPr id="16" name="Text 13"/>
          <p:cNvSpPr txBox="1"/>
          <p:nvPr/>
        </p:nvSpPr>
        <p:spPr>
          <a:xfrm>
            <a:off x="6461608" y="3327400"/>
            <a:ext cx="2110664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протоколов и стандартов лечения в 40 специальностях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9075191" y="2001520"/>
            <a:ext cx="2567864" cy="2992120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303791" y="2275840"/>
            <a:ext cx="2110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~13 000</a:t>
            </a:r>
            <a:endParaRPr lang="en-US" sz="4800" dirty="0"/>
          </a:p>
        </p:txBody>
      </p:sp>
      <p:sp>
        <p:nvSpPr>
          <p:cNvPr id="19" name="Text 16"/>
          <p:cNvSpPr txBox="1"/>
          <p:nvPr/>
        </p:nvSpPr>
        <p:spPr>
          <a:xfrm>
            <a:off x="9303791" y="3327400"/>
            <a:ext cx="2110664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лекарств — только по электронному рецепту (Ташкент, с 10.12.2025)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52679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yuz.uz (ноябрь 2025), zamin.uz (декабрь 2025), Euronews (февраль 2026)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НАЦИОНАЛЬНАЯ МИС И ПРИКАЗ № 3758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Национальная МИС: одна карта — много участников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dmed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центре MED-ID: поликлиники, стационары, лаборатории, аптеки и приложение пациента работают с одной картой.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НАЦИОНАЛЬНАЯ МИС И ПРИКАЗ № 3758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Приказ № 3758: что требуется с 20.04.2026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5448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1655064"/>
            <a:ext cx="256032" cy="25603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1554480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модуля: электронные поликлиника, стационар, медкарта, рецепт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548640" y="247396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2574544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80160" y="247396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Ввод данных — полный, точный и в реальном времени</a:t>
            </a:r>
            <a:endParaRPr lang="en-US" sz="2200" dirty="0"/>
          </a:p>
        </p:txBody>
      </p:sp>
      <p:sp>
        <p:nvSpPr>
          <p:cNvPr id="13" name="Shape 8"/>
          <p:cNvSpPr/>
          <p:nvPr/>
        </p:nvSpPr>
        <p:spPr>
          <a:xfrm>
            <a:off x="548640" y="316890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" y="3269488"/>
            <a:ext cx="256032" cy="25603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280160" y="3168904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 — только уполномоченным сотрудникам, по ролям</a:t>
            </a:r>
            <a:endParaRPr lang="en-US" sz="2200" dirty="0"/>
          </a:p>
        </p:txBody>
      </p:sp>
      <p:sp>
        <p:nvSpPr>
          <p:cNvPr id="16" name="Shape 10"/>
          <p:cNvSpPr/>
          <p:nvPr/>
        </p:nvSpPr>
        <p:spPr>
          <a:xfrm>
            <a:off x="548640" y="408838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" y="4188968"/>
            <a:ext cx="256032" cy="256032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280160" y="4088384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UZINFOCOM ежегодно проверяет пользователей</a:t>
            </a:r>
            <a:endParaRPr lang="en-US" sz="2200" dirty="0"/>
          </a:p>
        </p:txBody>
      </p:sp>
      <p:sp>
        <p:nvSpPr>
          <p:cNvPr id="19" name="Shape 12"/>
          <p:cNvSpPr/>
          <p:nvPr/>
        </p:nvSpPr>
        <p:spPr>
          <a:xfrm>
            <a:off x="548640" y="478332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" y="4883912"/>
            <a:ext cx="256032" cy="256032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280160" y="4783328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Пациент видит свою карту и рецепты в мобильном приложении</a:t>
            </a:r>
            <a:endParaRPr lang="en-US" sz="2200" dirty="0"/>
          </a:p>
        </p:txBody>
      </p:sp>
      <p:sp>
        <p:nvSpPr>
          <p:cNvPr id="22" name="Shape 14"/>
          <p:cNvSpPr/>
          <p:nvPr/>
        </p:nvSpPr>
        <p:spPr>
          <a:xfrm>
            <a:off x="9159088" y="2491740"/>
            <a:ext cx="2377440" cy="237744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2124" y="3014777"/>
            <a:ext cx="1331366" cy="133136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требует Приказ № 3758 от медицинских организаций?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Полный, точный ввод данных в реальном времени и доступ только по ролям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Вносить данные в национальную МИС раз в месяц сводным отчётом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548640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Дать доступ к картам всем сотрудникам клиники</a:t>
            </a:r>
            <a:endParaRPr lang="en-US" sz="2300" dirty="0"/>
          </a:p>
        </p:txBody>
      </p:sp>
      <p:sp>
        <p:nvSpPr>
          <p:cNvPr id="17" name="Shape 14"/>
          <p:cNvSpPr/>
          <p:nvPr/>
        </p:nvSpPr>
        <p:spPr>
          <a:xfrm>
            <a:off x="6196432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Вести бумажную карту параллельно с электронной</a:t>
            </a:r>
            <a:endParaRPr lang="en-US" sz="2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требует Приказ № 3758 от медицинских организаций?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389214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Полный, точный ввод данных в реальном времени и доступ только по ролям</a:t>
            </a:r>
            <a:endParaRPr lang="en-US" sz="23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107311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Вносить данные в национальную МИС раз в месяц сводным отчётом</a:t>
            </a:r>
            <a:endParaRPr lang="en-US" sz="2300" dirty="0"/>
          </a:p>
        </p:txBody>
      </p:sp>
      <p:sp>
        <p:nvSpPr>
          <p:cNvPr id="14" name="Shape 10"/>
          <p:cNvSpPr/>
          <p:nvPr/>
        </p:nvSpPr>
        <p:spPr>
          <a:xfrm>
            <a:off x="548640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Дать доступ к картам всем сотрудникам клиники</a:t>
            </a:r>
            <a:endParaRPr lang="en-US" sz="2300" dirty="0"/>
          </a:p>
        </p:txBody>
      </p:sp>
      <p:sp>
        <p:nvSpPr>
          <p:cNvPr id="17" name="Shape 13"/>
          <p:cNvSpPr/>
          <p:nvPr/>
        </p:nvSpPr>
        <p:spPr>
          <a:xfrm>
            <a:off x="6196432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Вести бумажную карту параллельно с электронной</a:t>
            </a:r>
            <a:endParaRPr lang="en-US" sz="2300" dirty="0"/>
          </a:p>
        </p:txBody>
      </p:sp>
      <p:sp>
        <p:nvSpPr>
          <p:cNvPr id="20" name="Shape 16"/>
          <p:cNvSpPr/>
          <p:nvPr/>
        </p:nvSpPr>
        <p:spPr>
          <a:xfrm>
            <a:off x="548640" y="4908804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509168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192268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137404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Приказ (в силе с 20.04.2026): 4 модуля, полный и точный ввод в реальном времени, доступ по ролям, ежегодный аудит UZINFOCOM.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4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Качество данных — задача руководителя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407408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Плохие данные → неверные показатели → неверные решения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4 ИЗ 9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Что хранится в медицинской записи сегодня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Единый язык данных: стандарты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Национальная МИС и Приказ № 3758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Качество данных — задача руководителя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Четыре вида аналитики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Почему запись должна быть полной и структурированной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Опыт других стран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Внедрение в вашей клинике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КАЧЕСТВО ДАННЫХ — ЗАДАЧА РУКОВОДИТЕЛЯ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измерений качества данных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49808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1834652"/>
            <a:ext cx="317480" cy="3174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08760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Полнота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обязательные поля заполнены. Пример: при выписке нет кода диагноза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322978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524146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1834652"/>
            <a:ext cx="317480" cy="31748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283098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Точность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соответствуют действительности. Пример: вес взрослого 7 кг вместо 70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8097317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8298485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1834652"/>
            <a:ext cx="317480" cy="3174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9057437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Своевременность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Запись внесена сразу. Пример: все приёмы за неделю вносят в пятницу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548640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749808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32" y="4074932"/>
            <a:ext cx="317480" cy="31748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508760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Согласованность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не противоречат друг другу. Пример: в выписке I10, в статталоне I11</a:t>
            </a:r>
            <a:endParaRPr lang="en-US" sz="1700" dirty="0"/>
          </a:p>
        </p:txBody>
      </p:sp>
      <p:sp>
        <p:nvSpPr>
          <p:cNvPr id="23" name="Shape 16"/>
          <p:cNvSpPr/>
          <p:nvPr/>
        </p:nvSpPr>
        <p:spPr>
          <a:xfrm>
            <a:off x="4322978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7"/>
          <p:cNvSpPr/>
          <p:nvPr/>
        </p:nvSpPr>
        <p:spPr>
          <a:xfrm>
            <a:off x="4524146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871" y="4074932"/>
            <a:ext cx="317480" cy="31748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283098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Соответствие формату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Допустимый формат и диапазон. Пример: код «I-10» или дата 31.02.2026</a:t>
            </a:r>
            <a:endParaRPr lang="en-US" sz="1700" dirty="0"/>
          </a:p>
        </p:txBody>
      </p:sp>
      <p:sp>
        <p:nvSpPr>
          <p:cNvPr id="27" name="Shape 19"/>
          <p:cNvSpPr/>
          <p:nvPr/>
        </p:nvSpPr>
        <p:spPr>
          <a:xfrm>
            <a:off x="8097317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8298485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3209" y="4074932"/>
            <a:ext cx="317480" cy="31748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9057437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Уникальность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пациент — одна карта. Пример: две карты из-за ошибки в фамилии</a:t>
            </a:r>
            <a:endParaRPr lang="en-US" sz="17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Найдите 5 ошибок в выписке из ЭМЗ: нажмите на ячейки с ошибкой.</a:t>
            </a:r>
            <a:endParaRPr lang="en-US" sz="26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1142606"/>
                <a:gridCol w="483032"/>
                <a:gridCol w="738442"/>
                <a:gridCol w="1364666"/>
                <a:gridCol w="5319522"/>
                <a:gridCol w="1110412"/>
                <a:gridCol w="935736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MED-ID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Возраст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Отделение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Диагноз (МКБ-10)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Поступление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Выписка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MED-4417820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Кардиология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I10 Гипертензия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01.09.2026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08.09.2026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MED-3982145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муж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J18.9 Пневмония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MED-5120376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муж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K35.8 Острый аппендицит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06.09.2026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MED-2764019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J20.9 Острый бронхит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MED-6031558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муж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N94.6 Дисменорея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MED-4893307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Неврология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I63.9 Инфаркт мозга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MED-3315842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муж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Кардиология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I21.9 Инфаркт миокарда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05.09.2026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01.09.2026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MED-5547290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Эндокринология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06.09.2026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MED-2208634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Гинекология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N83.2 Киста яичника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MED-3982145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E11.9 Диабет 2 типа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08.09.2026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MED-6702913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муж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K80.2 Желчнокаменная болезнь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MED-4120587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A09 Гастроэнтерит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Найдите 5 ошибок в выписке из ЭМЗ: нажмите на ячейки с ошибкой.</a:t>
            </a:r>
            <a:endParaRPr lang="en-US" sz="26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1142606"/>
                <a:gridCol w="483032"/>
                <a:gridCol w="738442"/>
                <a:gridCol w="1364666"/>
                <a:gridCol w="5319522"/>
                <a:gridCol w="1110412"/>
                <a:gridCol w="935736"/>
              </a:tblGrid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MED-ID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Возраст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Отделение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Диагноз (МКБ-10)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Поступление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Выписка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MED-4417820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Кардиология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I10 Гипертензия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01.09.2026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08.09.2026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MED-3982145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муж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J18.9 Пневмония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MED-5120376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муж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K35.8 Острый аппендицит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06.09.2026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MED-2764019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J20.9 Острый бронхит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MED-6031558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муж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N94.6 Дисменорея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MED-4893307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Неврология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I63.9 Инфаркт мозга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MED-3315842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муж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Кардиология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I21.9 Инфаркт миокарда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05.09.2026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01.09.2026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MED-5547290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Эндокринология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06.09.2026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MED-2208634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Гинекология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N83.2 Киста яичника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MED-3982145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E11.9 Диабет 2 типа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08.09.2026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MED-6702913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муж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K80.2 Желчнокаменная болезнь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MED-4120587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A09 Гастроэнтерит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548640" y="5394960"/>
            <a:ext cx="11094415" cy="731520"/>
          </a:xfrm>
          <a:prstGeom prst="roundRect">
            <a:avLst>
              <a:gd name="adj" fmla="val 17500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731520" y="557784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" y="5678424"/>
            <a:ext cx="256032" cy="256032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325880" y="5623560"/>
            <a:ext cx="101342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 лет в педиатрии; N94.6 у мужчины; выписка раньше поступления; нет кода диагноза; MED-ID повторяется у другого пациента.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КАЧЕСТВО ДАННЫХ — ЗАДАЧА РУКОВОДИТЕЛЯ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отвечает и что делает руководитель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вносит врач, но систему качества строит руководитель.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2099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72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85800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ввода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Обязательные поля, выбор из списка, проверка дат и кодов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460285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2844333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516691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415" y="2155708"/>
            <a:ext cx="317480" cy="317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981493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Ежедневная проверка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Ответственный в отделении смотрит незакрытые и неполные записи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4755977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8" name="Shape 13"/>
          <p:cNvSpPr/>
          <p:nvPr/>
        </p:nvSpPr>
        <p:spPr>
          <a:xfrm>
            <a:off x="5140025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812384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108" y="2155708"/>
            <a:ext cx="317480" cy="3174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277185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Показатель качества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Например, доля записей, закрытых в день приёма, по отделениям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7051670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3" name="Shape 17"/>
          <p:cNvSpPr/>
          <p:nvPr/>
        </p:nvSpPr>
        <p:spPr>
          <a:xfrm>
            <a:off x="7435718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810807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2800" y="2155708"/>
            <a:ext cx="317480" cy="3174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572878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Обратная связь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 в месяц отделения видят свои результаты — без поиска виноватых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9347363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8" name="Shape 21"/>
          <p:cNvSpPr/>
          <p:nvPr/>
        </p:nvSpPr>
        <p:spPr>
          <a:xfrm>
            <a:off x="9731411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10403769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8493" y="2155708"/>
            <a:ext cx="317480" cy="31748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868571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Обучение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Короткие занятия для новых сотрудников и разбор типичных ошибок</a:t>
            </a:r>
            <a:endParaRPr lang="en-US" sz="1500" dirty="0"/>
          </a:p>
        </p:txBody>
      </p:sp>
      <p:sp>
        <p:nvSpPr>
          <p:cNvPr id="32" name="Text 24"/>
          <p:cNvSpPr txBox="1"/>
          <p:nvPr/>
        </p:nvSpPr>
        <p:spPr>
          <a:xfrm>
            <a:off x="548640" y="4984496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2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5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Четыре вида аналитики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пример — артериальная гипертензия — на всех уровнях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5 ИЗ 9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Что хранится в медицинской записи сегодня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Единый язык данных: стандарты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Национальная МИС и Приказ № 3758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Качество данных — задача руководителя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Четыре вида аналитики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Почему запись должна быть полной и структурированной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Опыт других стран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Внедрение в вашей клинике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ЧЕТЫРЕ ВИДА АНАЛИТИКИ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уровня аналитики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ladder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произошло? → Почему? → Что будет? → Что делать? Чем выше уровень, тем важнее качество данных.</a:t>
            </a:r>
            <a:endParaRPr lang="en-US" sz="15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ЧЕТЫРЕ ВИДА АНАЛИТИКИ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Описательная аналитика: что произошло?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an_desc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Визиты пациентов с гипертонией за год выросли на 68%: с 410 в январе до 690 в декабре (учебные данные).</a:t>
            </a:r>
            <a:endParaRPr lang="en-US" sz="15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ЧЕТЫРЕ ВИДА АНАЛИТИКИ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Диагностическая аналитика: почему?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an_diag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1000 пациентов лечение назначено 820, а на контроль пришли 450: главная потеря — пропущенные визиты.</a:t>
            </a:r>
            <a:endParaRPr lang="en-US" sz="15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ЧЕТЫРЕ ВИДА АНАЛИТИКИ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Прогностическая аналитика: что будет?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an_pred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Прогноз госпитализаций с гипертоническим кризом: в январе около 46 (от 41 до 51). Прогноз всегда с диапазоном.</a:t>
            </a:r>
            <a:endParaRPr lang="en-US" sz="15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ЧЕТЫРЕ ВИДА АНАЛИТИКИ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Предписывающая аналитика: что делать?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an_presc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Высокий риск — приём врача, средний — звонок медсестры, низкий — SMS. Система советует, решает человек.</a:t>
            </a:r>
            <a:endParaRPr lang="en-US" sz="15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ЧЕТЫРЕ ВИДА АНАЛИТИКИ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пользуется данными на каждом уровне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вашего врача доходят до министерства. Ошибка внизу искажает решения наверху.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4765040"/>
            <a:ext cx="11094415" cy="868680"/>
          </a:xfrm>
          <a:prstGeom prst="roundRect">
            <a:avLst>
              <a:gd name="adj" fmla="val 14737"/>
            </a:avLst>
          </a:prstGeom>
          <a:solidFill>
            <a:srgbClr val="E7F6F3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13232" y="4947920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874" y="5058562"/>
            <a:ext cx="281635" cy="28163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17320" y="4838192"/>
            <a:ext cx="1008857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Мои пациенты: у кого давление не под контролем, кого пригласить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868680" y="3786632"/>
            <a:ext cx="10454335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1033272" y="3969512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914" y="4080154"/>
            <a:ext cx="281635" cy="28163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737360" y="3859784"/>
            <a:ext cx="944849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Заведующий отделением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Нагрузка врачей, качество записей, повторные госпитализации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1188720" y="2808224"/>
            <a:ext cx="9814255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1353312" y="2991104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954" y="3101746"/>
            <a:ext cx="281635" cy="28163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2057400" y="2881376"/>
            <a:ext cx="880841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Главный врач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Сравнение отделений, кадры, койки, закупки лекарств</a:t>
            </a:r>
            <a:endParaRPr lang="en-US" sz="1600" dirty="0"/>
          </a:p>
        </p:txBody>
      </p:sp>
      <p:sp>
        <p:nvSpPr>
          <p:cNvPr id="20" name="Shape 14"/>
          <p:cNvSpPr/>
          <p:nvPr/>
        </p:nvSpPr>
        <p:spPr>
          <a:xfrm>
            <a:off x="1508760" y="1829816"/>
            <a:ext cx="9174175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1673352" y="2012696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994" y="2123338"/>
            <a:ext cx="281635" cy="281635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2377440" y="1902968"/>
            <a:ext cx="816833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Министерство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Потребность в лекарствах, кадрах и бюджете; оценка программ</a:t>
            </a:r>
            <a:endParaRPr lang="en-US" sz="1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ЧЕТЫРЕ ВИДА АНАЛИТИКИ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показателей прямо из ЭМЗ (1/2)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11094415" cy="1202436"/>
          </a:xfrm>
          <a:prstGeom prst="roundRect">
            <a:avLst>
              <a:gd name="adj" fmla="val 912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908810"/>
            <a:ext cx="402336" cy="402336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280160" y="1508760"/>
            <a:ext cx="2331720" cy="1202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Среднее ожидание приёма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3566160" y="1600200"/>
            <a:ext cx="4023360" cy="1019556"/>
          </a:xfrm>
          <a:prstGeom prst="roundRect">
            <a:avLst>
              <a:gd name="adj" fmla="val 8969"/>
            </a:avLst>
          </a:prstGeom>
          <a:solidFill>
            <a:srgbClr val="E7F6F3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703320" y="1600200"/>
            <a:ext cx="3749040" cy="10195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(дата приёма − дата записи) ÷ число приёмов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863840" y="1508760"/>
            <a:ext cx="3322015" cy="1202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Доступность помощи: где не хватает врачей или неудобное расписание.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548640" y="2985516"/>
            <a:ext cx="11094415" cy="1295400"/>
          </a:xfrm>
          <a:prstGeom prst="roundRect">
            <a:avLst>
              <a:gd name="adj" fmla="val 847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49808" y="3432048"/>
            <a:ext cx="402336" cy="402336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1280160" y="2985516"/>
            <a:ext cx="233172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Средняя длительность пребывания (ALOS)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3566160" y="3076956"/>
            <a:ext cx="4023360" cy="1112520"/>
          </a:xfrm>
          <a:prstGeom prst="roundRect">
            <a:avLst>
              <a:gd name="adj" fmla="val 8219"/>
            </a:avLst>
          </a:prstGeom>
          <a:solidFill>
            <a:srgbClr val="E7F6F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703320" y="3076956"/>
            <a:ext cx="3749040" cy="1112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Сумма койко-дней ÷ число выписанных пациентов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7863840" y="2985516"/>
            <a:ext cx="3322015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Использование коек; сравнение отделений при одном диагнозе.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48640" y="4555236"/>
            <a:ext cx="11094415" cy="1295400"/>
          </a:xfrm>
          <a:prstGeom prst="roundRect">
            <a:avLst>
              <a:gd name="adj" fmla="val 847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49808" y="5001768"/>
            <a:ext cx="402336" cy="402336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1280160" y="4555236"/>
            <a:ext cx="233172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Повторная госпитализация за 30 дней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3566160" y="4646676"/>
            <a:ext cx="4023360" cy="1112520"/>
          </a:xfrm>
          <a:prstGeom prst="roundRect">
            <a:avLst>
              <a:gd name="adj" fmla="val 8219"/>
            </a:avLst>
          </a:prstGeom>
          <a:solidFill>
            <a:srgbClr val="E7F6F3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703320" y="4646676"/>
            <a:ext cx="3749040" cy="1112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Поступившие повторно в течение 30 дней ÷ все выписанные × 100%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7863840" y="4555236"/>
            <a:ext cx="3322015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Качество лечения и выписки, преемственность с поликлиникой.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ЧЕТЫРЕ ВИДА АНАЛИТИКИ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показателей прямо из ЭМЗ (2/2)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11094415" cy="1388364"/>
          </a:xfrm>
          <a:prstGeom prst="roundRect">
            <a:avLst>
              <a:gd name="adj" fmla="val 7903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2001774"/>
            <a:ext cx="402336" cy="402336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280160" y="1508760"/>
            <a:ext cx="2331720" cy="1388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Доля электронных рецептов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3566160" y="1600200"/>
            <a:ext cx="4023360" cy="1205484"/>
          </a:xfrm>
          <a:prstGeom prst="roundRect">
            <a:avLst>
              <a:gd name="adj" fmla="val 7585"/>
            </a:avLst>
          </a:prstGeom>
          <a:solidFill>
            <a:srgbClr val="E7F6F3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703320" y="1600200"/>
            <a:ext cx="3749040" cy="12054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Электронные рецепты ÷ все рецепты × 100%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7863840" y="1508760"/>
            <a:ext cx="3322015" cy="1388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Готовность к полному переходу на э-рецепт (план — январь 2027).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548640" y="3171444"/>
            <a:ext cx="11094415" cy="1295400"/>
          </a:xfrm>
          <a:prstGeom prst="roundRect">
            <a:avLst>
              <a:gd name="adj" fmla="val 847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49808" y="3617976"/>
            <a:ext cx="402336" cy="402336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1280160" y="3171444"/>
            <a:ext cx="233172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Записи, закрытые в день приёма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3566160" y="3262884"/>
            <a:ext cx="4023360" cy="1112520"/>
          </a:xfrm>
          <a:prstGeom prst="roundRect">
            <a:avLst>
              <a:gd name="adj" fmla="val 8219"/>
            </a:avLst>
          </a:prstGeom>
          <a:solidFill>
            <a:srgbClr val="E7F6F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703320" y="3262884"/>
            <a:ext cx="3749040" cy="1112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Записи, завершённые в тот же день ÷ все приёмы × 100%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7863840" y="3171444"/>
            <a:ext cx="3322015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Своевременность данных — требование ввода в реальном времени.</a:t>
            </a:r>
            <a:endParaRPr lang="en-US" sz="2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Прогноз загрузки стационара на следующий месяц — это какой уровень аналитики?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Описательная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Диагностическая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Прогностическая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Предписывающая</a:t>
            </a:r>
            <a:endParaRPr lang="en-US" sz="2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Прогноз загрузки стационара на следующий месяц — это какой уровень аналитики?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Описательная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Диагностическая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Прогностическая</a:t>
            </a:r>
            <a:endParaRPr lang="en-US" sz="24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3688588"/>
            <a:ext cx="402336" cy="402336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Предписывающая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Прогноз отвечает на вопрос «что будет?» — это прогностическая аналитика. «Что делать?» — уже предписывающая.</a:t>
            </a:r>
            <a:endParaRPr lang="en-US" sz="1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Будьте прогностической моделью: отметьте трёх пациентов с наибольшим риском повторной госпитализации за 30 дней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65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Учебные данные. Восемь пациентов, выписанных из стационара на этой неделе.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211124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3232" y="225780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1371600" y="2111248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Муж., 74 · сердечная недостаточность · 3 госпитализации за год · живёт один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196432" y="211124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61024" y="225780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7019392" y="2111248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Жен., 45 · аппендицит, операция · первая госпитализация · живёт с семьёй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62732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13232" y="320929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1371600" y="3062732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Муж., 68 · гипертензия · за год госпитализаций не было · ходит на все визиты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6196432" y="3062732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361024" y="320929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7019392" y="3062732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Жен., 81 · ХОБЛ и диабет · 2 госпитализации за год · пропустила 2 визита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548640" y="4014216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13232" y="416077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1371600" y="4014216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Муж., 35 · перелом голени · первая госпитализация · работает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6196432" y="4014216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361024" y="416077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7F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700" dirty="0"/>
          </a:p>
        </p:txBody>
      </p:sp>
      <p:sp>
        <p:nvSpPr>
          <p:cNvPr id="26" name="Text 23"/>
          <p:cNvSpPr txBox="1"/>
          <p:nvPr/>
        </p:nvSpPr>
        <p:spPr>
          <a:xfrm>
            <a:off x="7019392" y="4014216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Жен., 77 · сердечная недостаточность · 2 госпитализации · нет визита после выписки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548640" y="4965700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13232" y="511225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8A5A4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700" dirty="0"/>
          </a:p>
        </p:txBody>
      </p:sp>
      <p:sp>
        <p:nvSpPr>
          <p:cNvPr id="29" name="Text 26"/>
          <p:cNvSpPr txBox="1"/>
          <p:nvPr/>
        </p:nvSpPr>
        <p:spPr>
          <a:xfrm>
            <a:off x="1371600" y="4965700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Жен., 52 · диабет 2 типа · госпитализаций не было · сахар под контролем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6196432" y="4965700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361024" y="511225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3E5C7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endParaRPr lang="en-US" sz="1700" dirty="0"/>
          </a:p>
        </p:txBody>
      </p:sp>
      <p:sp>
        <p:nvSpPr>
          <p:cNvPr id="32" name="Text 29"/>
          <p:cNvSpPr txBox="1"/>
          <p:nvPr/>
        </p:nvSpPr>
        <p:spPr>
          <a:xfrm>
            <a:off x="7019392" y="4965700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Муж., 70 · катаракта, плановая операция · живёт с семьёй</a:t>
            </a:r>
            <a:endParaRPr lang="en-US" sz="13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Будьте прогностической моделью: отметьте трёх пациентов с наибольшим риском повторной госпитализации за 30 дней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5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Учебные данные. Восемь пациентов, выписанных из стационара на этой неделе.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211124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5780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2111248"/>
            <a:ext cx="389214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Муж., 74 · сердечная недостаточность · 3 госпитализации за год · живёт один</a:t>
            </a:r>
            <a:endParaRPr lang="en-US" sz="13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285238"/>
            <a:ext cx="402336" cy="402336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196432" y="211124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361024" y="225780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7019392" y="2111248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Жен., 45 · аппендицит, операция · первая госпитализация · живёт с семьёй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548640" y="3062732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13232" y="320929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1371600" y="3062732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Муж., 68 · гипертензия · за год госпитализаций не было · ходит на все визиты</a:t>
            </a:r>
            <a:endParaRPr lang="en-US" sz="1300" dirty="0"/>
          </a:p>
        </p:txBody>
      </p:sp>
      <p:sp>
        <p:nvSpPr>
          <p:cNvPr id="18" name="Shape 14"/>
          <p:cNvSpPr/>
          <p:nvPr/>
        </p:nvSpPr>
        <p:spPr>
          <a:xfrm>
            <a:off x="6196432" y="3062732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361024" y="320929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7019392" y="3062732"/>
            <a:ext cx="389214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Жен., 81 · ХОБЛ и диабет · 2 госпитализации за год · пропустила 2 визита</a:t>
            </a:r>
            <a:endParaRPr lang="en-US" sz="13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3236722"/>
            <a:ext cx="402336" cy="402336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548640" y="4014216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713232" y="416077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4" name="Text 19"/>
          <p:cNvSpPr txBox="1"/>
          <p:nvPr/>
        </p:nvSpPr>
        <p:spPr>
          <a:xfrm>
            <a:off x="1371600" y="4014216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Муж., 35 · перелом голени · первая госпитализация · работает</a:t>
            </a:r>
            <a:endParaRPr lang="en-US" sz="1300" dirty="0"/>
          </a:p>
        </p:txBody>
      </p:sp>
      <p:sp>
        <p:nvSpPr>
          <p:cNvPr id="25" name="Shape 20"/>
          <p:cNvSpPr/>
          <p:nvPr/>
        </p:nvSpPr>
        <p:spPr>
          <a:xfrm>
            <a:off x="6196432" y="4014216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6361024" y="416077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7F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700" dirty="0"/>
          </a:p>
        </p:txBody>
      </p:sp>
      <p:sp>
        <p:nvSpPr>
          <p:cNvPr id="27" name="Text 22"/>
          <p:cNvSpPr txBox="1"/>
          <p:nvPr/>
        </p:nvSpPr>
        <p:spPr>
          <a:xfrm>
            <a:off x="7019392" y="4014216"/>
            <a:ext cx="389214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Жен., 77 · сердечная недостаточность · 2 госпитализации · нет визита после выписки</a:t>
            </a:r>
            <a:endParaRPr lang="en-US" sz="1300" dirty="0"/>
          </a:p>
        </p:txBody>
      </p:sp>
      <p:pic>
        <p:nvPicPr>
          <p:cNvPr id="2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127" y="4188206"/>
            <a:ext cx="402336" cy="402336"/>
          </a:xfrm>
          <a:prstGeom prst="rect">
            <a:avLst/>
          </a:prstGeom>
        </p:spPr>
      </p:pic>
      <p:sp>
        <p:nvSpPr>
          <p:cNvPr id="29" name="Shape 23"/>
          <p:cNvSpPr/>
          <p:nvPr/>
        </p:nvSpPr>
        <p:spPr>
          <a:xfrm>
            <a:off x="548640" y="4965700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713232" y="511225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700" dirty="0"/>
          </a:p>
        </p:txBody>
      </p:sp>
      <p:sp>
        <p:nvSpPr>
          <p:cNvPr id="31" name="Text 25"/>
          <p:cNvSpPr txBox="1"/>
          <p:nvPr/>
        </p:nvSpPr>
        <p:spPr>
          <a:xfrm>
            <a:off x="1371600" y="4965700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Жен., 52 · диабет 2 типа · госпитализаций не было · сахар под контролем</a:t>
            </a:r>
            <a:endParaRPr lang="en-US" sz="1300" dirty="0"/>
          </a:p>
        </p:txBody>
      </p:sp>
      <p:sp>
        <p:nvSpPr>
          <p:cNvPr id="32" name="Shape 26"/>
          <p:cNvSpPr/>
          <p:nvPr/>
        </p:nvSpPr>
        <p:spPr>
          <a:xfrm>
            <a:off x="6196432" y="4965700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3" name="Text 27"/>
          <p:cNvSpPr/>
          <p:nvPr/>
        </p:nvSpPr>
        <p:spPr>
          <a:xfrm>
            <a:off x="6361024" y="511225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endParaRPr lang="en-US" sz="1700" dirty="0"/>
          </a:p>
        </p:txBody>
      </p:sp>
      <p:sp>
        <p:nvSpPr>
          <p:cNvPr id="34" name="Text 28"/>
          <p:cNvSpPr txBox="1"/>
          <p:nvPr/>
        </p:nvSpPr>
        <p:spPr>
          <a:xfrm>
            <a:off x="7019392" y="4965700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Муж., 70 · катаракта, плановая операция · живёт с семьёй</a:t>
            </a:r>
            <a:endParaRPr lang="en-US" sz="1300" dirty="0"/>
          </a:p>
        </p:txBody>
      </p:sp>
      <p:sp>
        <p:nvSpPr>
          <p:cNvPr id="35" name="Shape 29"/>
          <p:cNvSpPr/>
          <p:nvPr/>
        </p:nvSpPr>
        <p:spPr>
          <a:xfrm>
            <a:off x="548640" y="5944616"/>
            <a:ext cx="11094415" cy="822960"/>
          </a:xfrm>
          <a:prstGeom prst="roundRect">
            <a:avLst>
              <a:gd name="adj" fmla="val 1555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731520" y="61274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3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04" y="6228080"/>
            <a:ext cx="256032" cy="256032"/>
          </a:xfrm>
          <a:prstGeom prst="rect">
            <a:avLst/>
          </a:prstGeom>
        </p:spPr>
      </p:pic>
      <p:sp>
        <p:nvSpPr>
          <p:cNvPr id="38" name="Text 31"/>
          <p:cNvSpPr txBox="1"/>
          <p:nvPr/>
        </p:nvSpPr>
        <p:spPr>
          <a:xfrm>
            <a:off x="1325880" y="6173216"/>
            <a:ext cx="101342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Учебное правило учитывает: прошлые госпитализации, хронические болезни, одиночество, пропущенные визиты и отсутствие визита после выписки.</a:t>
            </a:r>
            <a:endParaRPr lang="en-US" sz="13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6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запись должна быть полной и структурированной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407408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дают полные закодированные записи — и что бывает без проверки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6 ИЗ 9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Что хранится в медицинской записи сегодня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Единый язык данных: стандарты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Национальная МИС и Приказ № 3758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Качество данных — задача руководителя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Четыре вида аналитики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Почему запись должна быть полной и структурированной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Опыт других стран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Внедрение в вашей клинике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ЗАПИСЬ ДОЛЖНА БЫТЬ ПОЛНОЙ И СТРУКТУРИРОВАННОЙ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Миллионы записей → модель → группы риска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515110" y="1417320"/>
            <a:ext cx="9161475" cy="4061460"/>
          </a:xfrm>
          <a:prstGeom prst="roundRect">
            <a:avLst>
              <a:gd name="adj" fmla="val 315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covid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270" y="1554480"/>
            <a:ext cx="8887155" cy="37871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615940"/>
            <a:ext cx="11094415" cy="601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выделяет группы риска из закодированных записей. На 20% людей с наибольшим риском пришлось 94% смертей от COVID-19.</a:t>
            </a:r>
            <a:endParaRPr lang="en-US" sz="15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АНГЛИЯ · 2020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OpenSAFELY: кто в группе риска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17,3 млн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записей взрослых из карт врачей общей практики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Риск смерти от COVID-19 у людей 80+ в 20 раз выше, чем в 50–59 лет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Другие факторы: мужской пол, диабет с высоким HbA1c, жизнь в бедных районах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не копировали: программа исследователей работала там, где хранятся записи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Полные закодированные записи быстро отвечают на новый вопрос — без нового исследования с нуля.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Nature, 2020 · OpenSAFELY (Williamson et al.)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ВЕЛИКОБРИТАНИЯ · 2020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QCOVID: калькулятор риска из карт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94%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смертей от COVID-19 — у 20% людей с наибольшим прогнозным риском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построена по записям 6,08 млн взрослых из 1 205 практик врачей общей практики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Её использовали, чтобы определить группы защиты и очерёдность вакцинации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4892040" y="304901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5120640" y="315874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риск сосредоточен у пятой части людей, помощь можно направить туда, где она нужнее всего.</a:t>
            </a:r>
            <a:endParaRPr lang="en-US" sz="1100" dirty="0"/>
          </a:p>
        </p:txBody>
      </p:sp>
      <p:sp>
        <p:nvSpPr>
          <p:cNvPr id="18" name="Text 14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BMJ, 2020 · QCOVID (Clift et al.)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ИЗРАИЛЬ · 2020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Clalit: прогноз до появления данных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88%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смертей — среди 15% членов, отмеченных моделью как группа риска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Данных о COVID-19 ещё не было: взяли модель риска при респираторных инфекциях и перенастроили её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Пациентам из группы риска заранее предлагали профилактические меры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4892040" y="304901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5120640" y="315874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Отчёт говорит о прошлом. Прогноз позволяет связаться с пациентом до того, как ему станет хуже.</a:t>
            </a:r>
            <a:endParaRPr lang="en-US" sz="1100" dirty="0"/>
          </a:p>
        </p:txBody>
      </p:sp>
      <p:sp>
        <p:nvSpPr>
          <p:cNvPr id="18" name="Text 14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Nature Communications, 2020 · Barda et al.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США · 19 БОЛЬНИЦ, 2016–2019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Kaiser Permanente: раннее предупреждение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~520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смертей в год удалось избежать — оценка авторов исследования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Каждый час система оценивает данные ЭМЗ пациентов стационара — примерно за 12 часов до ухудшения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Сигнал получает обученная медсестра; при необходимости вызывают бригаду быстрого реагирования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30-дневная смертность после сигнала ниже: относительный риск 0,84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Прогноз сам по себе никого не спасает: нужны ответственный человек и порядок действий по сигналу.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NEJM, 2020 · Advance Alert Monitor (Escobar et al.)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Kaiser Permanente связана примерно с 520 предотвращёнными смертями в год. Что сработало, кроме алгоритма?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Новые здания больниц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Медсёстры и бригада, которые действовали по каждому сигналу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Смарт-часы у пациентов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Бумажные контрольные листы в отделениях</a:t>
            </a:r>
            <a:endParaRPr lang="en-US" sz="22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Kaiser Permanente связана примерно с 520 предотвращёнными смертями в год. Что сработало, кроме алгоритма?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Новые здания больниц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389214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Медсёстры и бригада, которые действовали по каждому сигналу</a:t>
            </a:r>
            <a:endParaRPr lang="en-US" sz="22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320798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Смарт-часы у пациентов</a:t>
            </a:r>
            <a:endParaRPr lang="en-US" sz="2200" dirty="0"/>
          </a:p>
        </p:txBody>
      </p:sp>
      <p:sp>
        <p:nvSpPr>
          <p:cNvPr id="17" name="Shape 13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Бумажные контрольные листы в отделениях</a:t>
            </a:r>
            <a:endParaRPr lang="en-US" sz="2200" dirty="0"/>
          </a:p>
        </p:txBody>
      </p:sp>
      <p:sp>
        <p:nvSpPr>
          <p:cNvPr id="20" name="Shape 16"/>
          <p:cNvSpPr/>
          <p:nvPr/>
        </p:nvSpPr>
        <p:spPr>
          <a:xfrm>
            <a:off x="548640" y="5052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5235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336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281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Оценку риска получали обученные медсёстры и запускали порядок действий. Прогноз без ответных действий никого не спасает.</a:t>
            </a:r>
            <a:endParaRPr lang="en-US" sz="18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ЗАПИСЬ ДОЛЖНА БЫТЬ ПОЛНОЙ И СТРУКТУРИРОВАННОЙ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идея — разный результат: проверяйте на своих пациентах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3369564"/>
          </a:xfrm>
          <a:prstGeom prst="roundRect">
            <a:avLst>
              <a:gd name="adj" fmla="val 379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Epic Sepsis Model · Мичиган, 2021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Поставщик заявлял AUC 0,76–0,83; проверка в больнице — 0,63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50672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Сигналы получали 18% всех пациентов — лишняя нагрузка на врачей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4265676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4169664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Пропущено 67% случаев сепсиса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255868" y="1508760"/>
            <a:ext cx="5387188" cy="3927348"/>
          </a:xfrm>
          <a:prstGeom prst="roundRect">
            <a:avLst>
              <a:gd name="adj" fmla="val 3260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TREWS · Johns Hopkins, 2022</a:t>
            </a:r>
            <a:endParaRPr lang="en-US" sz="2100" dirty="0"/>
          </a:p>
        </p:txBody>
      </p:sp>
      <p:sp>
        <p:nvSpPr>
          <p:cNvPr id="21" name="Shape 16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078828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590 736 пациентов под наблюдением в 5 больницах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6731356" y="3506724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3410712"/>
            <a:ext cx="4289908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врач подтверждал сигнал в течение 3 часов, смертность от сепсиса ниже на 3,3 п.п.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4544568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4448556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снижение смертности на 18,7% в относительном выражении</a:t>
            </a:r>
            <a:endParaRPr lang="en-US" sz="18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7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Опыт других стран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сработало и что не сработало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7 ИЗ 9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Что хранится в медицинской записи сегодня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Единый язык данных: стандарты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Национальная МИС и Приказ № 3758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Качество данных — задача руководителя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Четыре вида аналитики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Почему запись должна быть полной и структурированной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Опыт других стран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Внедрение в вашей клинике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ОПЫТ ДРУГИХ СТРАН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Опыт других стран: уроки для руководителя</a:t>
            </a:r>
            <a:endParaRPr lang="en-US" sz="3000" dirty="0"/>
          </a:p>
        </p:txBody>
      </p:sp>
      <p:graphicFrame>
        <p:nvGraphicFramePr>
          <p:cNvPr id="5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1226393"/>
                <a:gridCol w="4846608"/>
                <a:gridCol w="5021414"/>
              </a:tblGrid>
              <a:tr h="659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Страна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сделано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Урок для нас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Эстония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Э-карта с 2008 года, обмен через X-Road, ~99% рецептов электронные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Обмен по единым правилам между всеми учреждениями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Дания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Портал sundhed.dk с 2003 года; в «Min log» пациент видит, кто открывал его карту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Необоснованный просмотр карты становится заметен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Финляндия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Национальное хранилище Kanta: 4,6 млрд документов на 6,9 млн человек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Хранилище работает, когда передача данных обязательна для всех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Сингапур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Нацкарта с 2011 года; частные клиники участвовали добровольно — пробелы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Законопроект делает передачу обязательной (план — 2027). У нас — Приказ № 3758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Южная Корея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 2010 года каждый рецепт онлайн проверяется на взаимодействия и дубли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Безопасность проверяется в момент назначения, а не после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Казахстан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Клиники выбирают свою МИС, государство задаёт стандарты обмена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Единые стандарты важнее одной программы для всех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ОПЫТ ДРУГИХ СТРАН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Две неудачи: NPfIT и VA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364845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пошло не так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Англия, NPfIT: проект сверху без врачей; £6,4 → £9,8 млрд, закрыт в 2011 году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50672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США, ветеранские госпитали (VA): в 2023 году внедрение ЭМЗ приостановили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4265676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4169664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VA: 58% пользователей считали, что риск для безопасности пациентов вырос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255868" y="1508760"/>
            <a:ext cx="5387188" cy="3927348"/>
          </a:xfrm>
          <a:prstGeom prst="roundRect">
            <a:avLst>
              <a:gd name="adj" fmla="val 3260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делать иначе</a:t>
            </a:r>
            <a:endParaRPr lang="en-US" sz="2100" dirty="0"/>
          </a:p>
        </p:txBody>
      </p:sp>
      <p:sp>
        <p:nvSpPr>
          <p:cNvPr id="21" name="Shape 16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078828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Вовлекать врачей с первого дня: они знают, как устроена работа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6731356" y="3506724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Внедрять поэтапно и измерять пользу на каждом этапе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4265676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4169664"/>
            <a:ext cx="4289908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Запуск — не конец работы: при проблемах остановиться, исправить, обучить</a:t>
            </a:r>
            <a:endParaRPr lang="en-US" sz="18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8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Внедрение в вашей клинике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Защита данных, работа при сбоях и план главного врача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8 ИЗ 9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Что хранится в медицинской записи сегодня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Единый язык данных: стандарты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Национальная МИС и Приказ № 3758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Качество данных — задача руководителя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Четыре вида аналитики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Почему запись должна быть полной и структурированной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Опыт других стран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Внедрение в вашей клинике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ВНЕДРЕНИЕ В ВАШЕЙ КЛИНИКЕ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Конфиденциальность и безопасность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о здоровье — особая категория персональных данных и врачебная тайна (ЗРУ-547).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084168" y="1829816"/>
            <a:ext cx="4023360" cy="548640"/>
          </a:xfrm>
          <a:prstGeom prst="roundRect">
            <a:avLst>
              <a:gd name="adj" fmla="val 50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пациента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548640" y="2561336"/>
            <a:ext cx="3545738" cy="1713992"/>
          </a:xfrm>
          <a:prstGeom prst="roundRect">
            <a:avLst>
              <a:gd name="adj" fmla="val 746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49808" y="276250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2887228"/>
            <a:ext cx="317480" cy="317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508760" y="2744216"/>
            <a:ext cx="2402738" cy="139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в МИС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в Google Диске, не в мессенджерах и не в публичных ИИ-сервисах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4322978" y="2561336"/>
            <a:ext cx="3545738" cy="1713992"/>
          </a:xfrm>
          <a:prstGeom prst="roundRect">
            <a:avLst>
              <a:gd name="adj" fmla="val 746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524146" y="276250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2887228"/>
            <a:ext cx="317480" cy="317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5283098" y="2744216"/>
            <a:ext cx="2402738" cy="139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 по ролям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Каждый видит нужное для работы; при увольнении доступ закрывают в тот же день</a:t>
            </a:r>
            <a:endParaRPr lang="en-US" sz="1700" dirty="0"/>
          </a:p>
        </p:txBody>
      </p:sp>
      <p:sp>
        <p:nvSpPr>
          <p:cNvPr id="17" name="Shape 12"/>
          <p:cNvSpPr/>
          <p:nvPr/>
        </p:nvSpPr>
        <p:spPr>
          <a:xfrm>
            <a:off x="8097317" y="2561336"/>
            <a:ext cx="3545738" cy="1713992"/>
          </a:xfrm>
          <a:prstGeom prst="roundRect">
            <a:avLst>
              <a:gd name="adj" fmla="val 746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8298485" y="276250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2887228"/>
            <a:ext cx="317480" cy="31748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057437" y="2744216"/>
            <a:ext cx="2402738" cy="139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Журнал аудита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и когда открыл карту; руководитель регулярно его просматривает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548640" y="4503928"/>
            <a:ext cx="3545738" cy="1713992"/>
          </a:xfrm>
          <a:prstGeom prst="roundRect">
            <a:avLst>
              <a:gd name="adj" fmla="val 746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749808" y="4705096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32" y="4829820"/>
            <a:ext cx="317480" cy="31748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1508760" y="4686808"/>
            <a:ext cx="2402738" cy="139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Пациент видит свои данные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мобильном приложении ошибки и лишние записи становятся заметны</a:t>
            </a:r>
            <a:endParaRPr lang="en-US" sz="1700" dirty="0"/>
          </a:p>
        </p:txBody>
      </p:sp>
      <p:sp>
        <p:nvSpPr>
          <p:cNvPr id="25" name="Shape 18"/>
          <p:cNvSpPr/>
          <p:nvPr/>
        </p:nvSpPr>
        <p:spPr>
          <a:xfrm>
            <a:off x="4322978" y="4503928"/>
            <a:ext cx="3545738" cy="1713992"/>
          </a:xfrm>
          <a:prstGeom prst="roundRect">
            <a:avLst>
              <a:gd name="adj" fmla="val 746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4524146" y="4705096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871" y="4829820"/>
            <a:ext cx="317480" cy="31748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5283098" y="4686808"/>
            <a:ext cx="2402738" cy="139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Дисциплина персонала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передавать пароли и не фотографировать экран</a:t>
            </a:r>
            <a:endParaRPr lang="en-US" sz="1700" dirty="0"/>
          </a:p>
        </p:txBody>
      </p:sp>
      <p:sp>
        <p:nvSpPr>
          <p:cNvPr id="29" name="Shape 21"/>
          <p:cNvSpPr/>
          <p:nvPr/>
        </p:nvSpPr>
        <p:spPr>
          <a:xfrm>
            <a:off x="8097317" y="4503928"/>
            <a:ext cx="3545738" cy="1713992"/>
          </a:xfrm>
          <a:prstGeom prst="roundRect">
            <a:avLst>
              <a:gd name="adj" fmla="val 746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0" name="Shape 22"/>
          <p:cNvSpPr/>
          <p:nvPr/>
        </p:nvSpPr>
        <p:spPr>
          <a:xfrm>
            <a:off x="8298485" y="4705096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3209" y="4829820"/>
            <a:ext cx="317480" cy="317480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9057437" y="4686808"/>
            <a:ext cx="2402738" cy="139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Хранение в стране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27.03.2026 биометрические и генетические данные хранятся только в Узбекистане</a:t>
            </a:r>
            <a:endParaRPr lang="en-US" sz="17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 хочет отправить коллеге результат анализа с ФИО пациента через личный мессенджер. Как правильно?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Можно, если коллега — тоже врач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Можно, если потом удалить сообщение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Можно с устного согласия пациента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Нельзя: коллега смотрит результат в МИС по своему доступу</a:t>
            </a:r>
            <a:endParaRPr lang="en-US" sz="22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 хочет отправить коллеге результат анализа с ФИО пациента через личный мессенджер. Как правильно?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Можно, если коллега — тоже врач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Можно, если потом удалить сообщение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Можно с устного согласия пациента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408172"/>
            <a:ext cx="389214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Нельзя: коллега смотрит результат в МИС по своему доступу</a:t>
            </a:r>
            <a:endParaRPr lang="en-US" sz="22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892042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5052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5235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336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281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Личный мессенджер — неконтролируемый канал, данные могут храниться за рубежом. Доступ — только через систему, с журналом аудита.</a:t>
            </a:r>
            <a:endParaRPr lang="en-US" sz="18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ВНЕДРЕНИЕ В ВАШЕЙ КЛИНИКЕ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Сбой системы: резервные копии и работа без МИС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готовят заранее, а не в день сбоя.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2099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72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85800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Резервные копии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систем клиники: копии по графику и регулярная проверка восстановления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460285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2844333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516691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415" y="2155708"/>
            <a:ext cx="317480" cy="317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981493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Бумажные формы наготове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Утверждённые формы приёма, назначений и рецептов на случай сбоя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4755977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8" name="Shape 13"/>
          <p:cNvSpPr/>
          <p:nvPr/>
        </p:nvSpPr>
        <p:spPr>
          <a:xfrm>
            <a:off x="5140025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812384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108" y="2155708"/>
            <a:ext cx="317480" cy="3174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277185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объявляет и кому звонить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Ответственный объявляет режим сбоя и сообщает в службу поддержки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7051670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3" name="Shape 17"/>
          <p:cNvSpPr/>
          <p:nvPr/>
        </p:nvSpPr>
        <p:spPr>
          <a:xfrm>
            <a:off x="7435718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810807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2800" y="2155708"/>
            <a:ext cx="317480" cy="3174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572878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Ввод после восстановления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Всё записанное на бумаге вносят в МИС в установленный срок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9347363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8" name="Shape 21"/>
          <p:cNvSpPr/>
          <p:nvPr/>
        </p:nvSpPr>
        <p:spPr>
          <a:xfrm>
            <a:off x="9731411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10403769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8493" y="2155708"/>
            <a:ext cx="317480" cy="31748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868571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Разбор после сбоя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произошло, сколько длилось, что улучшить в плане</a:t>
            </a:r>
            <a:endParaRPr lang="en-US" sz="15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ВНЕДРЕНИЕ В ВАШЕЙ КЛИНИКЕ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внедрить: план главного врача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5448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1655064"/>
            <a:ext cx="256032" cy="25603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1554480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Назначить ответственного за цифровизацию в каждом отделении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548640" y="247396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2574544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80160" y="247396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Обучать малыми группами, на реальных случаях</a:t>
            </a:r>
            <a:endParaRPr lang="en-US" sz="2200" dirty="0"/>
          </a:p>
        </p:txBody>
      </p:sp>
      <p:sp>
        <p:nvSpPr>
          <p:cNvPr id="13" name="Shape 8"/>
          <p:cNvSpPr/>
          <p:nvPr/>
        </p:nvSpPr>
        <p:spPr>
          <a:xfrm>
            <a:off x="548640" y="316890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" y="3269488"/>
            <a:ext cx="256032" cy="25603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280160" y="3168904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Замерить время на документацию до и после внедрения</a:t>
            </a:r>
            <a:endParaRPr lang="en-US" sz="2200" dirty="0"/>
          </a:p>
        </p:txBody>
      </p:sp>
      <p:sp>
        <p:nvSpPr>
          <p:cNvPr id="16" name="Shape 10"/>
          <p:cNvSpPr/>
          <p:nvPr/>
        </p:nvSpPr>
        <p:spPr>
          <a:xfrm>
            <a:off x="548640" y="38638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" y="3964432"/>
            <a:ext cx="256032" cy="256032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280160" y="3863848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Отменить бумажные формы, которые дублируют электронные</a:t>
            </a:r>
            <a:endParaRPr lang="en-US" sz="2200" dirty="0"/>
          </a:p>
        </p:txBody>
      </p:sp>
      <p:sp>
        <p:nvSpPr>
          <p:cNvPr id="19" name="Shape 12"/>
          <p:cNvSpPr/>
          <p:nvPr/>
        </p:nvSpPr>
        <p:spPr>
          <a:xfrm>
            <a:off x="548640" y="478332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" y="4883912"/>
            <a:ext cx="256032" cy="256032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280160" y="4783328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Ежемесячно разбирать показатель качества данных</a:t>
            </a:r>
            <a:endParaRPr lang="en-US" sz="2200" dirty="0"/>
          </a:p>
        </p:txBody>
      </p:sp>
      <p:sp>
        <p:nvSpPr>
          <p:cNvPr id="22" name="Shape 14"/>
          <p:cNvSpPr/>
          <p:nvPr/>
        </p:nvSpPr>
        <p:spPr>
          <a:xfrm>
            <a:off x="548640" y="5478272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224" y="5578856"/>
            <a:ext cx="256032" cy="25603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280160" y="5478272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Личный пример: руководитель сам работает с панелями управления</a:t>
            </a:r>
            <a:endParaRPr lang="en-US" sz="2200" dirty="0"/>
          </a:p>
        </p:txBody>
      </p:sp>
      <p:sp>
        <p:nvSpPr>
          <p:cNvPr id="25" name="Shape 16"/>
          <p:cNvSpPr/>
          <p:nvPr/>
        </p:nvSpPr>
        <p:spPr>
          <a:xfrm>
            <a:off x="9159088" y="2491740"/>
            <a:ext cx="2377440" cy="237744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2124" y="3014777"/>
            <a:ext cx="1331366" cy="1331366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ВНЕДРЕНИЕ В ВАШЕЙ КЛИНИКЕ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Главное из модуля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5448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1655064"/>
            <a:ext cx="256032" cy="25603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155448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Запись сегодня — это и анализы, снимки, гены, данные устройств</a:t>
            </a:r>
            <a:endParaRPr lang="en-US" sz="1800" dirty="0"/>
          </a:p>
        </p:txBody>
      </p:sp>
      <p:sp>
        <p:nvSpPr>
          <p:cNvPr id="10" name="Shape 6"/>
          <p:cNvSpPr/>
          <p:nvPr/>
        </p:nvSpPr>
        <p:spPr>
          <a:xfrm>
            <a:off x="548640" y="2176272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2276856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80160" y="2176272"/>
            <a:ext cx="74066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Анализировать можно только структурированные, закодированные данные</a:t>
            </a:r>
            <a:endParaRPr lang="en-US" sz="1800" dirty="0"/>
          </a:p>
        </p:txBody>
      </p:sp>
      <p:sp>
        <p:nvSpPr>
          <p:cNvPr id="13" name="Shape 8"/>
          <p:cNvSpPr/>
          <p:nvPr/>
        </p:nvSpPr>
        <p:spPr>
          <a:xfrm>
            <a:off x="548640" y="28986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" y="2999232"/>
            <a:ext cx="256032" cy="25603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280160" y="2898648"/>
            <a:ext cx="74066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Общий язык систем — стандарты: МКБ, SNOMED CT, LOINC, ATC, FHIR, DICOM</a:t>
            </a:r>
            <a:endParaRPr lang="en-US" sz="1800" dirty="0"/>
          </a:p>
        </p:txBody>
      </p:sp>
      <p:sp>
        <p:nvSpPr>
          <p:cNvPr id="16" name="Shape 10"/>
          <p:cNvSpPr/>
          <p:nvPr/>
        </p:nvSpPr>
        <p:spPr>
          <a:xfrm>
            <a:off x="548640" y="362102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" y="3721608"/>
            <a:ext cx="256032" cy="256032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280160" y="3621024"/>
            <a:ext cx="74066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Полный ввод в реальном времени и доступ по ролям — задача руководителя</a:t>
            </a:r>
            <a:endParaRPr lang="en-US" sz="1800" dirty="0"/>
          </a:p>
        </p:txBody>
      </p:sp>
      <p:sp>
        <p:nvSpPr>
          <p:cNvPr id="19" name="Shape 12"/>
          <p:cNvSpPr/>
          <p:nvPr/>
        </p:nvSpPr>
        <p:spPr>
          <a:xfrm>
            <a:off x="548640" y="434340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" y="4443984"/>
            <a:ext cx="256032" cy="256032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280160" y="434340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Качество данных измеряют и разбирают каждый месяц</a:t>
            </a:r>
            <a:endParaRPr lang="en-US" sz="1800" dirty="0"/>
          </a:p>
        </p:txBody>
      </p:sp>
      <p:sp>
        <p:nvSpPr>
          <p:cNvPr id="22" name="Shape 14"/>
          <p:cNvSpPr/>
          <p:nvPr/>
        </p:nvSpPr>
        <p:spPr>
          <a:xfrm>
            <a:off x="548640" y="4965192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224" y="5065776"/>
            <a:ext cx="256032" cy="25603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280160" y="4965192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проверяют на своих пациентах; по сигналу действует человек</a:t>
            </a:r>
            <a:endParaRPr lang="en-US" sz="1800" dirty="0"/>
          </a:p>
        </p:txBody>
      </p:sp>
      <p:sp>
        <p:nvSpPr>
          <p:cNvPr id="25" name="Shape 16"/>
          <p:cNvSpPr/>
          <p:nvPr/>
        </p:nvSpPr>
        <p:spPr>
          <a:xfrm>
            <a:off x="548640" y="558698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24" y="5687568"/>
            <a:ext cx="256032" cy="256032"/>
          </a:xfrm>
          <a:prstGeom prst="rect">
            <a:avLst/>
          </a:prstGeom>
        </p:spPr>
      </p:pic>
      <p:sp>
        <p:nvSpPr>
          <p:cNvPr id="27" name="Text 17"/>
          <p:cNvSpPr txBox="1"/>
          <p:nvPr/>
        </p:nvSpPr>
        <p:spPr>
          <a:xfrm>
            <a:off x="1280160" y="5586984"/>
            <a:ext cx="74066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пациентов — только в МИС; план работы при сбое готов заранее</a:t>
            </a:r>
            <a:endParaRPr lang="en-US" sz="1800" dirty="0"/>
          </a:p>
        </p:txBody>
      </p:sp>
      <p:sp>
        <p:nvSpPr>
          <p:cNvPr id="28" name="Shape 18"/>
          <p:cNvSpPr/>
          <p:nvPr/>
        </p:nvSpPr>
        <p:spPr>
          <a:xfrm>
            <a:off x="9159088" y="2491740"/>
            <a:ext cx="2377440" cy="237744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82124" y="3014777"/>
            <a:ext cx="1331366" cy="1331366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ЗНАНИЙ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Итоговый тест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вопросов для самопроверки · ответ — на слайде после каждого вопроса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9 ИЗ 9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Что хранится в медицинской записи сегодня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Единый язык данных: стандарты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Национальная МИС и Приказ № 3758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Качество данных — задача руководителя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Четыре вида аналитики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Почему запись должна быть полной и структурированной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Опыт других стран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Внедрение в вашей клинике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генетический тест помогает врачу, только если результат — структурированное поле в ЭМЗ?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может сама предупредить врача при назначении лекарства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 пациент увидит результат в мобильном приложении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 результат удобнее распечатать для архива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 меньше места занимает на сервере</a:t>
            </a:r>
            <a:endParaRPr lang="en-US" sz="22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генетический тест помогает врачу, только если результат — структурированное поле в ЭМЗ?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389214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может сама предупредить врача при назначении лекарства</a:t>
            </a:r>
            <a:endParaRPr lang="en-US" sz="22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320798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 пациент увидит результат в мобильном приложении</a:t>
            </a:r>
            <a:endParaRPr lang="en-US" sz="2200" dirty="0"/>
          </a:p>
        </p:txBody>
      </p:sp>
      <p:sp>
        <p:nvSpPr>
          <p:cNvPr id="14" name="Shape 10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 результат удобнее распечатать для архива</a:t>
            </a:r>
            <a:endParaRPr lang="en-US" sz="2200" dirty="0"/>
          </a:p>
        </p:txBody>
      </p:sp>
      <p:sp>
        <p:nvSpPr>
          <p:cNvPr id="17" name="Shape 13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 меньше места занимает на сервере</a:t>
            </a:r>
            <a:endParaRPr lang="en-US" sz="2200" dirty="0"/>
          </a:p>
        </p:txBody>
      </p:sp>
      <p:sp>
        <p:nvSpPr>
          <p:cNvPr id="20" name="Shape 16"/>
          <p:cNvSpPr/>
          <p:nvPr/>
        </p:nvSpPr>
        <p:spPr>
          <a:xfrm>
            <a:off x="548640" y="5052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5235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336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281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Подсказка срабатывает, когда назначенный препарат совпадает с генотипом в карте (St. Jude). Скан PDF подсказку не вызовет.</a:t>
            </a:r>
            <a:endParaRPr lang="en-US" sz="18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Результаты анализов попадают в карту через 3 дня после готовности. Какое измерение качества нарушено?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Полнота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Уникальность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Своевременность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Точность</a:t>
            </a:r>
            <a:endParaRPr lang="en-US" sz="24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Результаты анализов попадают в карту через 3 дня после готовности. Какое измерение качества нарушено?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Полнота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Уникальность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Своевременность</a:t>
            </a:r>
            <a:endParaRPr lang="en-US" sz="24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3688588"/>
            <a:ext cx="402336" cy="402336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Точность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верны, но опаздывают — это своевременность. Приказ № 3758 требует ввода в реальном времени.</a:t>
            </a:r>
            <a:endParaRPr lang="en-US" sz="18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Какой стандарт кодирует лабораторные анализы?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DICOM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ATC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МКБ-11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LOINC</a:t>
            </a:r>
            <a:endParaRPr lang="en-US" sz="24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Какой стандарт кодирует лабораторные анализы?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DICOM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ATC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МКБ-11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03580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LOINC</a:t>
            </a:r>
            <a:endParaRPr lang="en-US" sz="24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451860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544568"/>
            <a:ext cx="11094415" cy="781812"/>
          </a:xfrm>
          <a:prstGeom prst="roundRect">
            <a:avLst>
              <a:gd name="adj" fmla="val 16374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416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LOINC — анализы; ATC — лекарства; DICOM — изображения; МКБ — диагнозы.</a:t>
            </a:r>
            <a:endParaRPr lang="en-US" sz="18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сепсиса хорошо выглядела в отчётах поставщика, но в больнице пропустила 67% случаев. Главный вывод?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в медицине не работает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Любую модель проверяют на своих пациентах до использования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Нужно выбирать самую дорогую систему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предупреждения в системе лучше отключить</a:t>
            </a:r>
            <a:endParaRPr lang="en-US" sz="22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сепсиса хорошо выглядела в отчётах поставщика, но в больнице пропустила 67% случаев. Главный вывод?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в медицине не работает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389214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Любую модель проверяют на своих пациентах до использования</a:t>
            </a:r>
            <a:endParaRPr lang="en-US" sz="22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320798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Нужно выбирать самую дорогую систему</a:t>
            </a:r>
            <a:endParaRPr lang="en-US" sz="2200" dirty="0"/>
          </a:p>
        </p:txBody>
      </p:sp>
      <p:sp>
        <p:nvSpPr>
          <p:cNvPr id="17" name="Shape 13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предупреждения в системе лучше отключить</a:t>
            </a:r>
            <a:endParaRPr lang="en-US" sz="2200" dirty="0"/>
          </a:p>
        </p:txBody>
      </p:sp>
      <p:sp>
        <p:nvSpPr>
          <p:cNvPr id="20" name="Shape 16"/>
          <p:cNvSpPr/>
          <p:nvPr/>
        </p:nvSpPr>
        <p:spPr>
          <a:xfrm>
            <a:off x="548640" y="5052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5235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336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281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в Мичигане (JAMA Intern Med, 2021): AUC 0,63 вместо заявленных 0,76–0,83. Готовую модель проверяют на своих данных.</a:t>
            </a:r>
            <a:endParaRPr lang="en-US" sz="18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OpenSAFELY и QCOVID смогли быстро выделить группы риска?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Записи почти всего населения были полными и закодированными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Врачи вручную заполнили анкеты для исследования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548640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Пациенты сами прислали данные со смарт-часов</a:t>
            </a:r>
            <a:endParaRPr lang="en-US" sz="2300" dirty="0"/>
          </a:p>
        </p:txBody>
      </p:sp>
      <p:sp>
        <p:nvSpPr>
          <p:cNvPr id="17" name="Shape 14"/>
          <p:cNvSpPr/>
          <p:nvPr/>
        </p:nvSpPr>
        <p:spPr>
          <a:xfrm>
            <a:off x="6196432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Использовали данные одной крупной больницы</a:t>
            </a:r>
            <a:endParaRPr lang="en-US" sz="23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1 · Электронные медицинские записи и анализ данных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OpenSAFELY и QCOVID смогли быстро выделить группы риска?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389214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Записи почти всего населения были полными и закодированными</a:t>
            </a:r>
            <a:endParaRPr lang="en-US" sz="23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107311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Врачи вручную заполнили анкеты для исследования</a:t>
            </a:r>
            <a:endParaRPr lang="en-US" sz="2300" dirty="0"/>
          </a:p>
        </p:txBody>
      </p:sp>
      <p:sp>
        <p:nvSpPr>
          <p:cNvPr id="14" name="Shape 10"/>
          <p:cNvSpPr/>
          <p:nvPr/>
        </p:nvSpPr>
        <p:spPr>
          <a:xfrm>
            <a:off x="548640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Пациенты сами прислали данные со смарт-часов</a:t>
            </a:r>
            <a:endParaRPr lang="en-US" sz="2300" dirty="0"/>
          </a:p>
        </p:txBody>
      </p:sp>
      <p:sp>
        <p:nvSpPr>
          <p:cNvPr id="17" name="Shape 13"/>
          <p:cNvSpPr/>
          <p:nvPr/>
        </p:nvSpPr>
        <p:spPr>
          <a:xfrm>
            <a:off x="6196432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Использовали данные одной крупной больницы</a:t>
            </a:r>
            <a:endParaRPr lang="en-US" sz="2300" dirty="0"/>
          </a:p>
        </p:txBody>
      </p:sp>
      <p:sp>
        <p:nvSpPr>
          <p:cNvPr id="20" name="Shape 16"/>
          <p:cNvSpPr/>
          <p:nvPr/>
        </p:nvSpPr>
        <p:spPr>
          <a:xfrm>
            <a:off x="548640" y="4908804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509168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192268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137404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Модели использовали обычные закодированные поля: возраст, диагнозы, анализы. Пустое поле — потерянный признак риска.</a:t>
            </a:r>
            <a:endParaRPr lang="en-US" sz="18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2011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Спасибо! Модуль 1 завершён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30175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Далее — модуль 2: обмен медицинскими данными и Google-инструменты</a:t>
            </a:r>
            <a:endParaRPr lang="en-US" sz="21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44348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КОНТАКТЫ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754880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Шохрух Султанов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 @sultanovshoh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73</Slides>
  <Notes>73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</vt:vector>
  </TitlesOfParts>
  <Company>Westminster International University in Tashkent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1. Электронные медицинские записи и анализ данных</dc:title>
  <dc:subject>От записи о пациенте — к управленческому решению</dc:subject>
  <dc:creator>Шохрух Султанов</dc:creator>
  <cp:lastModifiedBy>Шохрух Султанов</cp:lastModifiedBy>
  <cp:revision>1</cp:revision>
  <dcterms:created xsi:type="dcterms:W3CDTF">2026-10-01T22:40:45Z</dcterms:created>
  <dcterms:modified xsi:type="dcterms:W3CDTF">2026-10-01T22:40:45Z</dcterms:modified>
</cp:coreProperties>
</file>