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</p:sldIdLst>
  <p:notesMasterIdLst>
    <p:notesMasterId r:id="rId7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notesMaster" Target="notesMasters/notesMaster1.xml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jpe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jpe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3-image-1.jpe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2-image-1.jpeg"/><Relationship Id="rId2" Type="http://schemas.openxmlformats.org/officeDocument/2006/relationships/image" Target="../media/image-5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5-image-1.jpeg"/><Relationship Id="rId2" Type="http://schemas.openxmlformats.org/officeDocument/2006/relationships/image" Target="../media/image-5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image" Target="../media/image-56-4.png"/><Relationship Id="rId5" Type="http://schemas.openxmlformats.org/officeDocument/2006/relationships/image" Target="../media/image-56-5.png"/><Relationship Id="rId6" Type="http://schemas.openxmlformats.org/officeDocument/2006/relationships/image" Target="../media/image-56-6.png"/><Relationship Id="rId7" Type="http://schemas.openxmlformats.org/officeDocument/2006/relationships/image" Target="../media/image-5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image" Target="../media/image-59-4.png"/><Relationship Id="rId5" Type="http://schemas.openxmlformats.org/officeDocument/2006/relationships/image" Target="../media/image-59-5.png"/><Relationship Id="rId6" Type="http://schemas.openxmlformats.org/officeDocument/2006/relationships/image" Target="../media/image-5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image" Target="../media/image-60-6.png"/><Relationship Id="rId7" Type="http://schemas.openxmlformats.org/officeDocument/2006/relationships/image" Target="../media/image-60-7.png"/><Relationship Id="rId8" Type="http://schemas.openxmlformats.org/officeDocument/2006/relationships/image" Target="../media/image-6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image" Target="../media/image-61-4.png"/><Relationship Id="rId5" Type="http://schemas.openxmlformats.org/officeDocument/2006/relationships/image" Target="../media/image-61-5.png"/><Relationship Id="rId6" Type="http://schemas.openxmlformats.org/officeDocument/2006/relationships/image" Target="../media/image-61-6.png"/><Relationship Id="rId7" Type="http://schemas.openxmlformats.org/officeDocument/2006/relationships/image" Target="../media/image-61-7.png"/><Relationship Id="rId8" Type="http://schemas.openxmlformats.org/officeDocument/2006/relationships/image" Target="../media/image-61-8.png"/><Relationship Id="rId9" Type="http://schemas.openxmlformats.org/officeDocument/2006/relationships/image" Target="../media/image-6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2-image-1.jpeg"/><Relationship Id="rId2" Type="http://schemas.openxmlformats.org/officeDocument/2006/relationships/image" Target="../media/image-6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image" Target="../media/image-6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image" Target="../media/image-66-2.png"/><Relationship Id="rId3" Type="http://schemas.openxmlformats.org/officeDocument/2006/relationships/image" Target="../media/image-6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image" Target="../media/image-68-2.png"/><Relationship Id="rId3" Type="http://schemas.openxmlformats.org/officeDocument/2006/relationships/image" Target="../media/image-6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image" Target="../media/image-70-2.png"/><Relationship Id="rId3" Type="http://schemas.openxmlformats.org/officeDocument/2006/relationships/image" Target="../media/image-7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image" Target="../media/image-72-2.png"/><Relationship Id="rId3" Type="http://schemas.openxmlformats.org/officeDocument/2006/relationships/image" Target="../media/image-7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3-image-1.jpeg"/><Relationship Id="rId2" Type="http://schemas.openxmlformats.org/officeDocument/2006/relationships/image" Target="../media/image-7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06" y="5879592"/>
            <a:ext cx="1479169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5029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1-MODUL · 2 SOAT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9692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tibbiy yozuvlar va ma’lumotlar tahlili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673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haqidagi yozuvdan — boshqaruv qaroriga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pic>
        <p:nvPicPr>
          <p:cNvPr id="5" name="Image 1" descr="C:\MoH Course\mohcourse\static\img\m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85800"/>
            <a:ext cx="3413760" cy="51206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511040" y="822960"/>
            <a:ext cx="7132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MA’RUZACHI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511040" y="1143000"/>
            <a:ext cx="71320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3600" dirty="0"/>
          </a:p>
        </p:txBody>
      </p:sp>
      <p:sp>
        <p:nvSpPr>
          <p:cNvPr id="8" name="Text 4"/>
          <p:cNvSpPr txBox="1"/>
          <p:nvPr/>
        </p:nvSpPr>
        <p:spPr>
          <a:xfrm>
            <a:off x="4511040" y="1920240"/>
            <a:ext cx="7132015" cy="588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 — sun’iy intellekt tadqiqotchisi, tibbiy informatika sohasidagi dasturchi.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4511040" y="292049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82" y="3031134"/>
            <a:ext cx="281635" cy="281635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242560" y="2920492"/>
            <a:ext cx="6400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Westminster International University in Tashkent (WIUT) o‘qituvchisi</a:t>
            </a:r>
            <a:endParaRPr lang="en-US" sz="1700" dirty="0"/>
          </a:p>
        </p:txBody>
      </p:sp>
      <p:sp>
        <p:nvSpPr>
          <p:cNvPr id="12" name="Shape 7"/>
          <p:cNvSpPr/>
          <p:nvPr/>
        </p:nvSpPr>
        <p:spPr>
          <a:xfrm>
            <a:off x="4511040" y="360629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682" y="3716934"/>
            <a:ext cx="281635" cy="281635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242560" y="3606292"/>
            <a:ext cx="6400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Klinikalar uchun SI ishlab chiqadi: MedScribe, Retina Uz</a:t>
            </a:r>
            <a:endParaRPr lang="en-US" sz="1700" dirty="0"/>
          </a:p>
        </p:txBody>
      </p:sp>
      <p:sp>
        <p:nvSpPr>
          <p:cNvPr id="15" name="Shape 9"/>
          <p:cNvSpPr/>
          <p:nvPr/>
        </p:nvSpPr>
        <p:spPr>
          <a:xfrm>
            <a:off x="4511040" y="429209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682" y="4402734"/>
            <a:ext cx="281635" cy="281635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5242560" y="4292092"/>
            <a:ext cx="6400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Tadqiqotlar: tibbiy tasvirlarni tahlil qiluvchi SI</a:t>
            </a:r>
            <a:endParaRPr lang="en-US" sz="1700" dirty="0"/>
          </a:p>
        </p:txBody>
      </p:sp>
      <p:sp>
        <p:nvSpPr>
          <p:cNvPr id="18" name="Shape 11"/>
          <p:cNvSpPr/>
          <p:nvPr/>
        </p:nvSpPr>
        <p:spPr>
          <a:xfrm>
            <a:off x="4511040" y="497789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1682" y="5088534"/>
            <a:ext cx="281635" cy="281635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242560" y="4977892"/>
            <a:ext cx="6400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Telegram: @sultanovshoh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MAZMUNI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rejasi va maqsadlari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453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5087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 tibbiy yozuvda nimalar saqlanadi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819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Qog‘oz kartaning elektron nusxasidan — prognozlar uchun asosga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206857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03200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yagona tili: standartlar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234289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Tizimlar bir-birini tushunishi va ma’lumotlarni solishtirish mumkin bo‘lishi uchun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59181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55524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tibbiy axborot tizimi va 3758-son buyruq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6613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tizim va rahbarning majburiyatlari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11505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07848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 — rahbar vazifasi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38937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Yomon ma’lumot → noto‘g‘ri ko‘rsatkich → noto‘g‘ri qaror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363829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360172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391261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misol — arterial gipertenziya — barcha darajalarda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48640" y="41615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1249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 yozuv to‘liq va tuzilmali bo‘lishi kerak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44358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To‘liq kodlangan yozuvlar nima beradi — va tekshiruvsiz nima bo‘ladi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548640" y="468477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1188720" y="464820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davlatlar tajribasi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1188720" y="495909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Nima natija berdi va nima bermadi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48640" y="520801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1188720" y="517144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joriy etish</a:t>
            </a:r>
            <a:endParaRPr lang="en-US" sz="1800" dirty="0"/>
          </a:p>
        </p:txBody>
      </p:sp>
      <p:sp>
        <p:nvSpPr>
          <p:cNvPr id="30" name="Text 27"/>
          <p:cNvSpPr txBox="1"/>
          <p:nvPr/>
        </p:nvSpPr>
        <p:spPr>
          <a:xfrm>
            <a:off x="1188720" y="548233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himoyasi, nosozlikda ishlash va bosh shifokor rejasi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48640" y="5731256"/>
            <a:ext cx="438912" cy="438912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600" dirty="0"/>
          </a:p>
        </p:txBody>
      </p:sp>
      <p:sp>
        <p:nvSpPr>
          <p:cNvPr id="32" name="Text 29"/>
          <p:cNvSpPr txBox="1"/>
          <p:nvPr/>
        </p:nvSpPr>
        <p:spPr>
          <a:xfrm>
            <a:off x="1188720" y="569468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test</a:t>
            </a:r>
            <a:endParaRPr lang="en-US" sz="1800" dirty="0"/>
          </a:p>
        </p:txBody>
      </p:sp>
      <p:sp>
        <p:nvSpPr>
          <p:cNvPr id="33" name="Text 30"/>
          <p:cNvSpPr txBox="1"/>
          <p:nvPr/>
        </p:nvSpPr>
        <p:spPr>
          <a:xfrm>
            <a:off x="1188720" y="600557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tekshirish uchun 5 ta savol · javob — har bir savoldan keyingi slaydda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7086600" y="1508760"/>
            <a:ext cx="4556455" cy="4636008"/>
          </a:xfrm>
          <a:prstGeom prst="roundRect">
            <a:avLst>
              <a:gd name="adj" fmla="val 4014"/>
            </a:avLst>
          </a:prstGeom>
          <a:solidFill>
            <a:srgbClr val="061514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7360920" y="1737360"/>
            <a:ext cx="4007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MODULDAN KEYIN SIZ: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7360920" y="214884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40" y="2221260"/>
            <a:ext cx="184343" cy="184343"/>
          </a:xfrm>
          <a:prstGeom prst="rect">
            <a:avLst/>
          </a:prstGeom>
        </p:spPr>
      </p:pic>
      <p:sp>
        <p:nvSpPr>
          <p:cNvPr id="38" name="Text 34"/>
          <p:cNvSpPr txBox="1"/>
          <p:nvPr/>
        </p:nvSpPr>
        <p:spPr>
          <a:xfrm>
            <a:off x="7818120" y="211226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Zamonaviy tibbiy yozuv qanday ma’lumotlarni to‘plashini bilish</a:t>
            </a:r>
            <a:endParaRPr lang="en-US" sz="1400" dirty="0"/>
          </a:p>
        </p:txBody>
      </p:sp>
      <p:sp>
        <p:nvSpPr>
          <p:cNvPr id="39" name="Shape 35"/>
          <p:cNvSpPr/>
          <p:nvPr/>
        </p:nvSpPr>
        <p:spPr>
          <a:xfrm>
            <a:off x="7360920" y="2807208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40" y="2879628"/>
            <a:ext cx="184343" cy="184343"/>
          </a:xfrm>
          <a:prstGeom prst="rect">
            <a:avLst/>
          </a:prstGeom>
        </p:spPr>
      </p:pic>
      <p:sp>
        <p:nvSpPr>
          <p:cNvPr id="41" name="Text 36"/>
          <p:cNvSpPr txBox="1"/>
          <p:nvPr/>
        </p:nvSpPr>
        <p:spPr>
          <a:xfrm>
            <a:off x="7818120" y="2770632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almashinuvi asosidagi standartlarni tushunish</a:t>
            </a:r>
            <a:endParaRPr lang="en-US" sz="1400" dirty="0"/>
          </a:p>
        </p:txBody>
      </p:sp>
      <p:sp>
        <p:nvSpPr>
          <p:cNvPr id="42" name="Shape 37"/>
          <p:cNvSpPr/>
          <p:nvPr/>
        </p:nvSpPr>
        <p:spPr>
          <a:xfrm>
            <a:off x="7360920" y="3465576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0" y="3537996"/>
            <a:ext cx="184343" cy="184343"/>
          </a:xfrm>
          <a:prstGeom prst="rect">
            <a:avLst/>
          </a:prstGeom>
        </p:spPr>
      </p:pic>
      <p:sp>
        <p:nvSpPr>
          <p:cNvPr id="44" name="Text 38"/>
          <p:cNvSpPr txBox="1"/>
          <p:nvPr/>
        </p:nvSpPr>
        <p:spPr>
          <a:xfrm>
            <a:off x="7818120" y="3429000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3758-son buyruq muassasangizdan nimani talab qilishini bilish</a:t>
            </a:r>
            <a:endParaRPr lang="en-US" sz="1400" dirty="0"/>
          </a:p>
        </p:txBody>
      </p:sp>
      <p:sp>
        <p:nvSpPr>
          <p:cNvPr id="45" name="Shape 39"/>
          <p:cNvSpPr/>
          <p:nvPr/>
        </p:nvSpPr>
        <p:spPr>
          <a:xfrm>
            <a:off x="7360920" y="4123944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40" y="4196364"/>
            <a:ext cx="184343" cy="184343"/>
          </a:xfrm>
          <a:prstGeom prst="rect">
            <a:avLst/>
          </a:prstGeom>
        </p:spPr>
      </p:pic>
      <p:sp>
        <p:nvSpPr>
          <p:cNvPr id="47" name="Text 40"/>
          <p:cNvSpPr txBox="1"/>
          <p:nvPr/>
        </p:nvSpPr>
        <p:spPr>
          <a:xfrm>
            <a:off x="7818120" y="4087368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sifatini nazorat qilish: 6 o‘lchov va rahbar roli</a:t>
            </a:r>
            <a:endParaRPr lang="en-US" sz="1400" dirty="0"/>
          </a:p>
        </p:txBody>
      </p:sp>
      <p:sp>
        <p:nvSpPr>
          <p:cNvPr id="48" name="Shape 41"/>
          <p:cNvSpPr/>
          <p:nvPr/>
        </p:nvSpPr>
        <p:spPr>
          <a:xfrm>
            <a:off x="7360920" y="4782312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340" y="4854732"/>
            <a:ext cx="184343" cy="184343"/>
          </a:xfrm>
          <a:prstGeom prst="rect">
            <a:avLst/>
          </a:prstGeom>
        </p:spPr>
      </p:pic>
      <p:sp>
        <p:nvSpPr>
          <p:cNvPr id="50" name="Text 42"/>
          <p:cNvSpPr txBox="1"/>
          <p:nvPr/>
        </p:nvSpPr>
        <p:spPr>
          <a:xfrm>
            <a:off x="7818120" y="4745736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4 turini farqlash va ETYdan ko‘rsatkichlarni talab qilish</a:t>
            </a:r>
            <a:endParaRPr lang="en-US" sz="1400" dirty="0"/>
          </a:p>
        </p:txBody>
      </p:sp>
      <p:sp>
        <p:nvSpPr>
          <p:cNvPr id="51" name="Shape 43"/>
          <p:cNvSpPr/>
          <p:nvPr/>
        </p:nvSpPr>
        <p:spPr>
          <a:xfrm>
            <a:off x="7360920" y="544068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5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3340" y="5513100"/>
            <a:ext cx="184343" cy="184343"/>
          </a:xfrm>
          <a:prstGeom prst="rect">
            <a:avLst/>
          </a:prstGeom>
        </p:spPr>
      </p:pic>
      <p:sp>
        <p:nvSpPr>
          <p:cNvPr id="53" name="Text 44"/>
          <p:cNvSpPr txBox="1"/>
          <p:nvPr/>
        </p:nvSpPr>
        <p:spPr>
          <a:xfrm>
            <a:off x="7818120" y="540410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 himoyalash va klinikani tizim nosozligiga tayyorlash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O‘YLAB KO‘RING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Muassasangizda bugun tibbiy yozuvlarning qancha qismi elektron shaklda yuritiladi?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82594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&lt;25%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2822387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456341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700" dirty="0"/>
          </a:p>
        </p:txBody>
      </p:sp>
      <p:sp>
        <p:nvSpPr>
          <p:cNvPr id="12" name="Text 9"/>
          <p:cNvSpPr txBox="1"/>
          <p:nvPr/>
        </p:nvSpPr>
        <p:spPr>
          <a:xfrm>
            <a:off x="2959547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25–50%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5096134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730088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700" dirty="0"/>
          </a:p>
        </p:txBody>
      </p:sp>
      <p:sp>
        <p:nvSpPr>
          <p:cNvPr id="15" name="Text 12"/>
          <p:cNvSpPr txBox="1"/>
          <p:nvPr/>
        </p:nvSpPr>
        <p:spPr>
          <a:xfrm>
            <a:off x="5233294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50–75%</a:t>
            </a:r>
            <a:endParaRPr lang="en-US" sz="2800" dirty="0"/>
          </a:p>
        </p:txBody>
      </p:sp>
      <p:sp>
        <p:nvSpPr>
          <p:cNvPr id="16" name="Shape 13"/>
          <p:cNvSpPr/>
          <p:nvPr/>
        </p:nvSpPr>
        <p:spPr>
          <a:xfrm>
            <a:off x="7369881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003835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700" dirty="0"/>
          </a:p>
        </p:txBody>
      </p:sp>
      <p:sp>
        <p:nvSpPr>
          <p:cNvPr id="18" name="Text 15"/>
          <p:cNvSpPr txBox="1"/>
          <p:nvPr/>
        </p:nvSpPr>
        <p:spPr>
          <a:xfrm>
            <a:off x="7507041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&gt;75%</a:t>
            </a:r>
            <a:endParaRPr lang="en-US" sz="2800" dirty="0"/>
          </a:p>
        </p:txBody>
      </p:sp>
      <p:sp>
        <p:nvSpPr>
          <p:cNvPr id="19" name="Shape 16"/>
          <p:cNvSpPr/>
          <p:nvPr/>
        </p:nvSpPr>
        <p:spPr>
          <a:xfrm>
            <a:off x="9643628" y="2610104"/>
            <a:ext cx="1999427" cy="2377440"/>
          </a:xfrm>
          <a:prstGeom prst="roundRect">
            <a:avLst>
              <a:gd name="adj" fmla="val 640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0277582" y="2975864"/>
            <a:ext cx="731520" cy="73152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700" dirty="0"/>
          </a:p>
        </p:txBody>
      </p:sp>
      <p:sp>
        <p:nvSpPr>
          <p:cNvPr id="21" name="Text 18"/>
          <p:cNvSpPr txBox="1"/>
          <p:nvPr/>
        </p:nvSpPr>
        <p:spPr>
          <a:xfrm>
            <a:off x="9780788" y="3935984"/>
            <a:ext cx="172510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Bilmayman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bemor — uchta muassasa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journey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Qog‘ozda tahlillar takrorlanadi, tarix yo‘qoladi. Milliy tizimda bitta MED-ID kartasi har bir davolovchi shifokorga ochiq.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 tibbiy yozuvda nimalar saqlanadi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Qog‘oz kartaning elektron nusxasidan — prognozlar uchun asosga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1-QISM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 TIBBIY YOZUVDA NIMALAR SAQLANADI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yozuvning an’anaviy qatlamlari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Klinikaning barcha ko‘rsatkichlari shu ma’lumotlardan hisoblanadi va intizom tekshiriladi.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4765040"/>
            <a:ext cx="11094415" cy="868680"/>
          </a:xfrm>
          <a:prstGeom prst="roundRect">
            <a:avLst>
              <a:gd name="adj" fmla="val 14737"/>
            </a:avLst>
          </a:prstGeom>
          <a:solidFill>
            <a:srgbClr val="E7F6F3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4947920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4" y="50585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4838192"/>
            <a:ext cx="1008857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Ma’muriy qatlam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kim (MED-ID), bo‘lim, shifokor, yotqizilgan va chiqarilgan sanalar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868680" y="3786632"/>
            <a:ext cx="1045433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033272" y="396951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14" y="4080154"/>
            <a:ext cx="281635" cy="28163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737360" y="3859784"/>
            <a:ext cx="944849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 qatlam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Shikoyatlar, ko‘rik, KXT-10 bo‘yicha tashxis, tayinlovlar va retseptlar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1188720" y="2808224"/>
            <a:ext cx="981425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353312" y="2991104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954" y="3101746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2057400" y="2881376"/>
            <a:ext cx="880841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Tekshiruv natijalari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Tahlillar, tasvirlar, mutaxassislar xulosalari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1508760" y="1829816"/>
            <a:ext cx="917417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673352" y="2012696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994" y="2123338"/>
            <a:ext cx="281635" cy="28163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2377440" y="1902968"/>
            <a:ext cx="816833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jurnali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Kim, qachon, nimani ochgan yoki o‘zgartirgan — bemorni ham, shifokorni ham himoya qiladi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 TIBBIY YOZUVDA NIMALAR SAQLANADI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Erkin matn yoki tuzilma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Erkin matn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«Gipertoniya, bosim baland»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22783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13182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shifokor o‘zicha yozadi: qisqartmalar, xatolar, turli atamalar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398678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389077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Bizda gipertenziyali bemorlar nechta ekanini hisoblab bo‘lmaydi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927348"/>
          </a:xfrm>
          <a:prstGeom prst="roundRect">
            <a:avLst>
              <a:gd name="adj" fmla="val 3260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Tuzilmali maydonlar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Tashxis: I10 (KXT-10) · AB: 160/95 mm sim. ust.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Qo‘lda yozish o‘rniga ro‘yxatdan tanlash — hamma uchun bitta atama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426567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4169664"/>
            <a:ext cx="4289908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Hisobot soniyalarda: I10 bilan nechta bemor, ulardan nechtasida bosim nazoratda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 TIBBIY YOZUVDA NIMALAR SAQLANADI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Yozuv kengaymoqda: yangi turdagi ma’lumotlar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datatypes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Tashxis va tahlillarga genlar, qurilma ma’lumotlari, bemor javoblari va turmush sharoiti qo‘shilmoqda. Tuzilmali bo‘lsa foydali.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MA’LUMOTLAR: GENLAR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Kartadagi genetik natija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bemorda dori tanlashga ta’sir qiluvchi genotip aniqlangan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Bolalar dori kerak bo‘lishidan oldin 230 genli panel bo‘yicha tekshirilgan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 ETYda maydon sifatida saqlanadi; dori tayinlanganda shifokor ogohlantirish ko‘radi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95% holatda ogohlantirish dorini to‘g‘ri tanlashga olib kelgan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Genetik test bir marta o‘tkaziladi. Natija PDF-skan emas, kartadagi maydon bo‘lsagina foyda beradi.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Am J Med Genet C, 2014; JAMIA, 2014 · PG4KDS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MA’LUMOTLAR: AQLLI QURILMALAR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Aqlli soat: tashxis emas, signal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419 297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ishtirokchi; ulardan 0,52%i notekis puls haqida xabar olgan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Soat notekis pulsni qayd etgan; tekshirish uchun ishtirokchiga EKG-patch yuborilgan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Yaroqli patchni qaytarganlarning 34%ida bo‘lmachalar fibrillyatsiyasi tasdiqlangan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signal — bu qabul, EKG va shifokor vaqti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Qurilma ma’lumotlari standart kanal orqali kelsa va ularni ko‘rib chiqishga mas’ul tayinlansa foydali.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NEJM, 2019 · Apple Heart Study (Perez et al.)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Kelajak yozuvi: klinikangiz qaysi ma’lumotlarni to‘plashi kerak? 5 tasini tanlang.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45488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31520" y="199694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170432" y="1745488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KXT kodli tashxislar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4301642" y="1745488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484522" y="199694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923434" y="1745488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 natijalari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054645" y="1745488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237525" y="1996948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676437" y="1745488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Tayinlovlar va retseptlar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548640" y="2687320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31520" y="293878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1170432" y="2687320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Tasvirlar: rentgen, KT, MRT, UZI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301642" y="2687320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484522" y="293878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923434" y="2687320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Genetik testlar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8054645" y="2687320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8237525" y="2938780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676437" y="2687320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Asboblar va taqiladigan qurilmalar ma’lumotlari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548640" y="3629152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31520" y="388061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170432" y="3629152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Bemorning so‘rovnomaga javoblari</a:t>
            </a:r>
            <a:endParaRPr lang="en-US" sz="1700" dirty="0"/>
          </a:p>
        </p:txBody>
      </p:sp>
      <p:sp>
        <p:nvSpPr>
          <p:cNvPr id="28" name="Shape 25"/>
          <p:cNvSpPr/>
          <p:nvPr/>
        </p:nvSpPr>
        <p:spPr>
          <a:xfrm>
            <a:off x="4301642" y="3629152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484522" y="388061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4923434" y="3629152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Ijtimoiy sharoit va yashash joyi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8054645" y="3629152"/>
            <a:ext cx="358841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8237525" y="3880612"/>
            <a:ext cx="274320" cy="27432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9AACA9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676437" y="3629152"/>
            <a:ext cx="285689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Yotqizishlar va qabullar tarixi</a:t>
            </a:r>
            <a:endParaRPr lang="en-US" sz="1700" dirty="0"/>
          </a:p>
        </p:txBody>
      </p:sp>
      <p:sp>
        <p:nvSpPr>
          <p:cNvPr id="34" name="Text 31"/>
          <p:cNvSpPr txBox="1"/>
          <p:nvPr/>
        </p:nvSpPr>
        <p:spPr>
          <a:xfrm>
            <a:off x="548640" y="5784088"/>
            <a:ext cx="11094415" cy="433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 uchun aynan 5 tasini belgilang. Tanlovni o‘rinbosarlaringiz bilan muhokama qiling. Mo‘ljal — ushbu moduldagi «To‘g‘ridan-to‘g‘ri ETYdan 5 ko‘rsatkich» slaydi.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yagona tili: standartlar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Tizimlar bir-birini tushunishi va ma’lumotlarni solishtirish mumkin bo‘lishi uchun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2-QISM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YAGONA TILI: STANDARTLAR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Standartlar: besh daraja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stack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Umumiy atama va kodlar → ma’lumot shakllari → tizimlar orasida uzatish → tasvirlar → himoya va elektron imzo.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YAGONA TILI: STANDARTLAR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Standartlar oddiy tilda</a:t>
            </a:r>
            <a:endParaRPr lang="en-US" sz="3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519875"/>
                <a:gridCol w="4776065"/>
                <a:gridCol w="4798475"/>
              </a:tblGrid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Nima uchun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Misol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KXT-10 / KXT-11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JSSTning tashxis kodlari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— gipertenziya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SNOMED CT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Batafsil klinik atamalar: simptomlar, muolajalar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360 000 dan ortiq tushuncha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LOINC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Laboratoriya tahlillari kodlari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Qondagi glyukoza — barcha laboratoriyalarda bitta kod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Dorilarning ta’sir etuvchi modda bo‘yicha kodlari (JSST)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Klinikalarda antibiotik sarfini solishtirish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HL7 FHIR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Tizimlar o‘rtasida ma’lumot almashish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Laboratoriya tahlili darhol kartada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openEHR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Yetkazib beruvchiga bog‘liq bo‘lmagan yozuv modellari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yozuvi nimadan iboratligini shifokorlar belgilaydi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DICOM / PACS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Tibbiy tasvirlar formati va ularning arxivi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KT tasviri istalgan mos dasturda ochiladi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 yetukligi HIMSS EMRAM shkalasida baholanadi: 0-bosqich (qog‘oz) dan 7-bosqichgacha (to‘liq raqamli shifoxona).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O‘zbekiston: ilk qadamlar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13.01.2026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 SNOMED International a’zosi bo‘ldi (UZINFOCOM orqali)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SNOMED CT milliy raqamli sog‘liqni saqlash platformasining klinik terminologiyasi bo‘ladi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 FHIR asosidagi milliy almashuv spetsifikatsiyasi tayyorlanmoqda; hozircha bu loyiha (draft)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Unda — KXT-11, SNOMED CT, LOINC va ATC; KXT-11ning rasmiy o‘zbekcha versiyasi bor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qanday tizimni xarid qilishda shu standartlarni talab qiling: milliy ma’lumot almashuvi ular asosida quriladi.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snomed.org, 2026 · UZINFOCOM, Digital Health IG (draft)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tizimlar o‘rtasida ma’lumot almashish uchun qaysi standart mo‘ljallangan?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KXT-10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 FHIR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tizimlar o‘rtasida ma’lumot almashish uchun qaysi standart mo‘ljallangan?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KXT-10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 FHIR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781812"/>
          </a:xfrm>
          <a:prstGeom prst="roundRect">
            <a:avLst>
              <a:gd name="adj" fmla="val 16374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 FHIR — almashish standarti. DICOM — tasvirlar, KXT-10 — tashxis kodlari, LOINC — tahlil kodlari.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tibbiy axborot tizimi va 3758-son buyruq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0740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tizim va rahbarning majburiyatlari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3-QISM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TIBBIY AXBOROT TIZIMI VA 3758-SON BUYRUQ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tibbiy axborot tizimi raqamlarda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2025396"/>
            <a:ext cx="2567864" cy="294436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299716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mln+</a:t>
            </a:r>
            <a:endParaRPr lang="en-US" sz="4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351276"/>
            <a:ext cx="211066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fuqaro elektron MED-ID kartasiga ega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018788"/>
            <a:ext cx="211066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~37 mln — 2026-yil fevral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390824" y="2025396"/>
            <a:ext cx="2567864" cy="294436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619424" y="2299716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20+</a:t>
            </a:r>
            <a:endParaRPr lang="en-US" sz="4800" dirty="0"/>
          </a:p>
        </p:txBody>
      </p:sp>
      <p:sp>
        <p:nvSpPr>
          <p:cNvPr id="13" name="Text 10"/>
          <p:cNvSpPr txBox="1"/>
          <p:nvPr/>
        </p:nvSpPr>
        <p:spPr>
          <a:xfrm>
            <a:off x="3619424" y="3351276"/>
            <a:ext cx="2110664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tizimdagi modullar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6233008" y="2025396"/>
            <a:ext cx="2567864" cy="294436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461608" y="2299716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400+</a:t>
            </a:r>
            <a:endParaRPr lang="en-US" sz="4800" dirty="0"/>
          </a:p>
        </p:txBody>
      </p:sp>
      <p:sp>
        <p:nvSpPr>
          <p:cNvPr id="16" name="Text 13"/>
          <p:cNvSpPr txBox="1"/>
          <p:nvPr/>
        </p:nvSpPr>
        <p:spPr>
          <a:xfrm>
            <a:off x="6461608" y="3351276"/>
            <a:ext cx="2110664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ta mutaxassislik bo‘yicha protokol va davolash standartlari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9075191" y="2025396"/>
            <a:ext cx="2567864" cy="2944368"/>
          </a:xfrm>
          <a:prstGeom prst="roundRect">
            <a:avLst>
              <a:gd name="adj" fmla="val 498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303791" y="2299716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~13 000</a:t>
            </a:r>
            <a:endParaRPr lang="en-US" sz="4800" dirty="0"/>
          </a:p>
        </p:txBody>
      </p:sp>
      <p:sp>
        <p:nvSpPr>
          <p:cNvPr id="19" name="Text 16"/>
          <p:cNvSpPr txBox="1"/>
          <p:nvPr/>
        </p:nvSpPr>
        <p:spPr>
          <a:xfrm>
            <a:off x="9303791" y="3351276"/>
            <a:ext cx="2110664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dori faqat elektron retsept bilan beriladi (Toshkent, 10.12.2025 dan)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548640" y="5244084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Manbalar: yuz.uz (2025-yil noyabr), zamin.uz (2025-yil dekabr), Euronews (2026-yil fevral)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TIBBIY AXBOROT TIZIMI VA 3758-SON BUYRUQ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tizim: bitta karta — ko‘p ishtirokchi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dmed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Markazda MED-ID: poliklinika, statsionar, laboratoriya, dorixona va bemor ilovasi bitta karta bilan ishlaydi.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MILLIY TIBBIY AXBOROT TIZIMI VA 3758-SON BUYRUQ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3758-son buyruq: 20.04.2026 dan nima talab qilinadi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modul: elektron poliklinika, statsionar, tibbiy karta, retsept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8640" y="22494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350008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249424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to‘liq, aniq va real vaqtda kiritiladi</a:t>
            </a:r>
            <a:endParaRPr lang="en-US" sz="2200" dirty="0"/>
          </a:p>
        </p:txBody>
      </p:sp>
      <p:sp>
        <p:nvSpPr>
          <p:cNvPr id="13" name="Shape 8"/>
          <p:cNvSpPr/>
          <p:nvPr/>
        </p:nvSpPr>
        <p:spPr>
          <a:xfrm>
            <a:off x="548640" y="294436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044952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2944368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Kirish — faqat vakolatli xodimlarga, rollar bo‘yicha</a:t>
            </a:r>
            <a:endParaRPr lang="en-US" sz="2200" dirty="0"/>
          </a:p>
        </p:txBody>
      </p:sp>
      <p:sp>
        <p:nvSpPr>
          <p:cNvPr id="16" name="Shape 10"/>
          <p:cNvSpPr/>
          <p:nvPr/>
        </p:nvSpPr>
        <p:spPr>
          <a:xfrm>
            <a:off x="548640" y="363931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739896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3639312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UZINFOCOM har yili foydalanuvchilarni tekshiradi</a:t>
            </a:r>
            <a:endParaRPr lang="en-US" sz="2200" dirty="0"/>
          </a:p>
        </p:txBody>
      </p:sp>
      <p:sp>
        <p:nvSpPr>
          <p:cNvPr id="19" name="Shape 12"/>
          <p:cNvSpPr/>
          <p:nvPr/>
        </p:nvSpPr>
        <p:spPr>
          <a:xfrm>
            <a:off x="548640" y="433425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434840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334256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o‘z kartasi va retseptlarini mobil ilovada ko‘radi</a:t>
            </a:r>
            <a:endParaRPr lang="en-US" sz="2200" dirty="0"/>
          </a:p>
        </p:txBody>
      </p:sp>
      <p:sp>
        <p:nvSpPr>
          <p:cNvPr id="22" name="Shape 14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3758-son buyruq tibbiy tashkilotlardan nimani talab qiladi?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 real vaqtda to‘liq, aniq kiritish va faqat rollar bo‘yicha kirish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 milliy tizimga oyiga bir marta yig‘ma hisobot bilan kiritish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Kartalarga klinikaning barcha xodimlariga kirish huquqini berish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karta bilan birga qog‘oz kartani ham yuritish</a:t>
            </a:r>
            <a:endParaRPr lang="en-US" sz="2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3758-son buyruq tibbiy tashkilotlardan nimani talab qiladi?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 real vaqtda to‘liq, aniq kiritish va faqat rollar bo‘yicha kirish</a:t>
            </a:r>
            <a:endParaRPr lang="en-US" sz="2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107311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 milliy tizimga oyiga bir marta yig‘ma hisobot bilan kiritish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Kartalarga klinikaning barcha xodimlariga kirish huquqini berish</a:t>
            </a:r>
            <a:endParaRPr lang="en-US" sz="2300" dirty="0"/>
          </a:p>
        </p:txBody>
      </p:sp>
      <p:sp>
        <p:nvSpPr>
          <p:cNvPr id="17" name="Shape 13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karta bilan birga qog‘oz kartani ham yuritish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908804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0916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192268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137404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Buyruq (20.04.2026 dan kuchda): 4 modul, real vaqtda to‘liq va aniq kiritish, rollar bo‘yicha kirish, UZINFOCOMning yillik auditi.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 — rahbar vazifasi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Yomon ma’lumot → noto‘g‘ri ko‘rsatkich → noto‘g‘ri qaror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4-QISM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 — RAHBAR VAZIFASI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sifatining 6 o‘lchovi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To‘liqlik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Barcha majburiy maydonlar to‘ldirilgan. Misol: chiqarishda tashxis kodi yo‘q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322978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2414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1834652"/>
            <a:ext cx="317480" cy="317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83098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Aniqlik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haqiqatga mos. Misol: katta yoshli bemor vazni 70 o‘rniga 7 kg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8097317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298485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1834652"/>
            <a:ext cx="317480" cy="317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057437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vaqtidalik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Yozuv darhol kiritiladi. Misol: haftalik qabullar juma kuni birdaniga kiritiladi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548640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49808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074932"/>
            <a:ext cx="317480" cy="317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Izchillik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bir-biriga zid emas. Misol: ko‘chirmada I10, statistik talonda I11</a:t>
            </a:r>
            <a:endParaRPr lang="en-US" sz="1700" dirty="0"/>
          </a:p>
        </p:txBody>
      </p:sp>
      <p:sp>
        <p:nvSpPr>
          <p:cNvPr id="23" name="Shape 16"/>
          <p:cNvSpPr/>
          <p:nvPr/>
        </p:nvSpPr>
        <p:spPr>
          <a:xfrm>
            <a:off x="4322978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4524146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074932"/>
            <a:ext cx="317480" cy="3174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283098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Formatga moslik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Ruxsat etilgan format va oraliq. Misol: «I-10» kodi yoki 31.02.2026 sanasi</a:t>
            </a:r>
            <a:endParaRPr lang="en-US" sz="1700" dirty="0"/>
          </a:p>
        </p:txBody>
      </p:sp>
      <p:sp>
        <p:nvSpPr>
          <p:cNvPr id="27" name="Shape 19"/>
          <p:cNvSpPr/>
          <p:nvPr/>
        </p:nvSpPr>
        <p:spPr>
          <a:xfrm>
            <a:off x="8097317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8298485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074932"/>
            <a:ext cx="317480" cy="31748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057437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Yagonalik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bemor — bitta karta. Misol: familiyadagi xato tufayli ikkita karta</a:t>
            </a:r>
            <a:endParaRPr lang="en-US" sz="17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ETYdan olingan ko‘chirmada 5 ta xatoni toping: xato kataklarni bosing.</a:t>
            </a:r>
            <a:endParaRPr lang="en-US" sz="26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142606"/>
                <a:gridCol w="552044"/>
                <a:gridCol w="512089"/>
                <a:gridCol w="1262799"/>
                <a:gridCol w="5727484"/>
                <a:gridCol w="939368"/>
                <a:gridCol w="958025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MED-ID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Jins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Yosh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Tashxis (KXT-10)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Yotqizilgan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Chiqarilgan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MED-4417820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Gipertenziya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MED-3982145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J18.9 Pnevmoniya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MED-5120376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K35.8 O‘tkir appenditsit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MED-2764019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J20.9 O‘tkir bronxit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MED-6031558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N94.6 Dismenoreya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MED-4893307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Nevrologiya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I63.9 Miya infarkti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MED-3315842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I21.9 Miokard infarkti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MED-5547290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Endokrinologiya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MED-2208634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Ginekologiya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N83.2 Tuxumdon kistasi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MED-3982145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E11.9 2-tip qandli diabet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MED-6702913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K80.2 O‘t-tosh kasalligi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MED-4120587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A09 Gastroenterit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ETYdan olingan ko‘chirmada 5 ta xatoni toping: xato kataklarni bosing.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142606"/>
                <a:gridCol w="552044"/>
                <a:gridCol w="512089"/>
                <a:gridCol w="1262799"/>
                <a:gridCol w="5727484"/>
                <a:gridCol w="939368"/>
                <a:gridCol w="958025"/>
              </a:tblGrid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MED-ID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Jins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Yosh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Tashxis (KXT-10)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Yotqizilgan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Chiqarilgan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MED-4417820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Gipertenziya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MED-3982145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J18.9 Pnevmoniya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MED-5120376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K35.8 O‘tkir appenditsit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MED-2764019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J20.9 O‘tkir bronxit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MED-6031558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N94.6 Dismenoreya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MED-4893307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Nevrologiya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I63.9 Miya infarkti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MED-3315842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I21.9 Miokard infarkti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MED-5547290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Endokrinologiya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MED-2208634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Ginekologiya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N83.2 Tuxumdon kistasi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MED-3982145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E11.9 2-tip qandli diabet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MED-6702913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Jarrohlik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K80.2 O‘t-tosh kasalligi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3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MED-4120587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ayol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A09 Gastroenterit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13.09.2026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548640" y="5394960"/>
            <a:ext cx="11094415" cy="735330"/>
          </a:xfrm>
          <a:prstGeom prst="roundRect">
            <a:avLst>
              <a:gd name="adj" fmla="val 1740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31520" y="557784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678424"/>
            <a:ext cx="256032" cy="25603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325880" y="5623560"/>
            <a:ext cx="1013429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Pediatriyada 59 yosh; erkakda N94.6; chiqarish yotqizishdan oldin; tashxis kodi yo‘q; MED-ID boshqa bemorda takrorlangan.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 — RAHBAR VAZIFASI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javobgar va rahbar nima qiladi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Ma’lumotni shifokor kiritadi, sifat tizimini esa rahbar quradi.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Kiritish qoidalari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Majburiy maydonlar, ro‘yxatdan tanlash, sana va kodlarni tekshirish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kungi tekshiruv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Bo‘limdagi mas’ul xodim yopilmagan va to‘liq bo‘lmagan yozuvlarni ko‘radi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ko‘rsatkichi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Masalan, qabul kuni yopilgan yozuvlar ulushi, bo‘limlar bo‘yicha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Qayta aloqa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Oyiga bir marta bo‘limlar o‘z natijalarini ko‘radi — aybdor qidirmasdan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O‘qitish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xodimlar uchun qisqa mashg‘ulotlar va tipik xatolar tahlili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548640" y="4984496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2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misol — arterial gipertenziya — barcha darajalarda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5-QISM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4 darajasi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ladder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Nima bo‘ldi? → Nega? → Nima bo‘ladi? → Nima qilish kerak? Daraja qanchalik yuqori bo‘lsa, ma’lumot sifati shunchalik muhim.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Tavsifiy tahlil: nima bo‘ldi?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n_desc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Gipertoniyali bemorlar tashriflari bir yilda 68% ga oshdi: yanvarda 410 tadan dekabrda 690 taga (o‘quv ma’lumotlari).</a:t>
            </a:r>
            <a:endParaRPr 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Diagnostik tahlil: nega?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n_diag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 bemordan 820 tasiga davolash tayinlangan, nazoratga 450 tasi kelgan: asosiy yo‘qotish — o‘tkazilgan tashriflar.</a:t>
            </a:r>
            <a:endParaRPr lang="en-US" sz="15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Bashoratli tahlil: nima bo‘ladi?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n_pred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Gipertonik kriz bilan yotqizishlar bashorati: yanvarda taxminan 46 (41 dan 51 gacha). Bashorat doim oraliq bilan beriladi.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Tavsiya beruvchi tahlil: nima qilish kerak?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an_presc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Yuqori xavf — shifokor qabuli, o‘rtacha — hamshira qo‘ng‘irog‘i, past — SMS. Tizim maslahat beradi, qarorni inson qabul qiladi.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darajada ma’lumotlardan kim foydalanadi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Shifokoringiz kiritgan ma’lumot vazirlikkacha yetib boradi. Pastdagi xato yuqoridagi qarorlarni buzadi.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4765040"/>
            <a:ext cx="11094415" cy="868680"/>
          </a:xfrm>
          <a:prstGeom prst="roundRect">
            <a:avLst>
              <a:gd name="adj" fmla="val 14737"/>
            </a:avLst>
          </a:prstGeom>
          <a:solidFill>
            <a:srgbClr val="E7F6F3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4947920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874" y="50585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4838192"/>
            <a:ext cx="1008857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Bemorlarim: kimda bosim nazoratda emas, kimni chaqirish kerak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868680" y="3786632"/>
            <a:ext cx="1045433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033272" y="3969512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914" y="4080154"/>
            <a:ext cx="281635" cy="28163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737360" y="3859784"/>
            <a:ext cx="944849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mudiri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yuklamasi, yozuvlar sifati, qayta yotqizishlar</a:t>
            </a:r>
            <a:endParaRPr lang="en-US" sz="1600" dirty="0"/>
          </a:p>
        </p:txBody>
      </p:sp>
      <p:sp>
        <p:nvSpPr>
          <p:cNvPr id="16" name="Shape 11"/>
          <p:cNvSpPr/>
          <p:nvPr/>
        </p:nvSpPr>
        <p:spPr>
          <a:xfrm>
            <a:off x="1188720" y="2808224"/>
            <a:ext cx="981425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353312" y="2991104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954" y="3101746"/>
            <a:ext cx="281635" cy="28163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2057400" y="2881376"/>
            <a:ext cx="880841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 shifokor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Bo‘limlarni solishtirish, kadrlar, o‘rinlar, dori xaridi</a:t>
            </a:r>
            <a:endParaRPr lang="en-US" sz="1600" dirty="0"/>
          </a:p>
        </p:txBody>
      </p:sp>
      <p:sp>
        <p:nvSpPr>
          <p:cNvPr id="20" name="Shape 14"/>
          <p:cNvSpPr/>
          <p:nvPr/>
        </p:nvSpPr>
        <p:spPr>
          <a:xfrm>
            <a:off x="1508760" y="1829816"/>
            <a:ext cx="9174175" cy="868680"/>
          </a:xfrm>
          <a:prstGeom prst="roundRect">
            <a:avLst>
              <a:gd name="adj" fmla="val 1473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673352" y="2012696"/>
            <a:ext cx="502920" cy="50292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994" y="2123338"/>
            <a:ext cx="281635" cy="281635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2377440" y="1902968"/>
            <a:ext cx="8168335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Vazirlik  </a:t>
            </a:r>
            <a:pPr indent="0" marL="0">
              <a:buNone/>
            </a:pPr>
            <a:r>
              <a:rPr lang="en-US" sz="13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Dori, kadr va byudjetga ehtiyoj; dasturlarni baholash</a:t>
            </a:r>
            <a:endParaRPr 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To‘g‘ridan-to‘g‘ri ETYdan 5 ko‘rsatkich (1/2)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1094415" cy="1605280"/>
          </a:xfrm>
          <a:prstGeom prst="roundRect">
            <a:avLst>
              <a:gd name="adj" fmla="val 683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2110232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280160" y="1508760"/>
            <a:ext cx="2331720" cy="160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Qabulni o‘rtacha kutish vaqti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3566160" y="1600200"/>
            <a:ext cx="4023360" cy="1422400"/>
          </a:xfrm>
          <a:prstGeom prst="roundRect">
            <a:avLst>
              <a:gd name="adj" fmla="val 6429"/>
            </a:avLst>
          </a:prstGeom>
          <a:solidFill>
            <a:srgbClr val="E7F6F3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703320" y="1600200"/>
            <a:ext cx="3749040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 (qabul sanasi − yozilgan sana) ÷ qabullar soni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1508760"/>
            <a:ext cx="3322015" cy="160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Yordamdan foydalanish imkoni: qayerda shifokor yetishmaydi yoki jadval noqulay.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3388360"/>
            <a:ext cx="11094415" cy="1295400"/>
          </a:xfrm>
          <a:prstGeom prst="roundRect">
            <a:avLst>
              <a:gd name="adj" fmla="val 847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9808" y="3834892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3388360"/>
            <a:ext cx="233172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O‘rtacha yotish muddati (ALOS)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3566160" y="3479800"/>
            <a:ext cx="4023360" cy="1112520"/>
          </a:xfrm>
          <a:prstGeom prst="roundRect">
            <a:avLst>
              <a:gd name="adj" fmla="val 8219"/>
            </a:avLst>
          </a:prstGeom>
          <a:solidFill>
            <a:srgbClr val="E7F6F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703320" y="3479800"/>
            <a:ext cx="3749040" cy="1112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Jami o‘rin-kunlar ÷ chiqarilgan bemorlar soni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7863840" y="3388360"/>
            <a:ext cx="3322015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O‘rinlardan foydalanish; bo‘limlarni bitta tashxis bo‘yicha solishtirish.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548640" y="4958080"/>
            <a:ext cx="11094415" cy="1259840"/>
          </a:xfrm>
          <a:prstGeom prst="roundRect">
            <a:avLst>
              <a:gd name="adj" fmla="val 871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49808" y="5386832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1280160" y="4958080"/>
            <a:ext cx="2331720" cy="1259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kun ichida qayta yotqizish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3566160" y="5049520"/>
            <a:ext cx="4023360" cy="1076960"/>
          </a:xfrm>
          <a:prstGeom prst="roundRect">
            <a:avLst>
              <a:gd name="adj" fmla="val 8491"/>
            </a:avLst>
          </a:prstGeom>
          <a:solidFill>
            <a:srgbClr val="E7F6F3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703320" y="5049520"/>
            <a:ext cx="3749040" cy="1076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kun ichida qayta yotqizilganlar ÷ barcha chiqarilganlar × 100%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7863840" y="4958080"/>
            <a:ext cx="3322015" cy="1259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Davolash va chiqarish sifati, poliklinika bilan uzviylik.</a:t>
            </a:r>
            <a:endParaRPr lang="en-US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TAHLILNING TO‘RT TURI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To‘g‘ridan-to‘g‘ri ETYdan 5 ko‘rsatkich (2/2)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1094415" cy="1295400"/>
          </a:xfrm>
          <a:prstGeom prst="roundRect">
            <a:avLst>
              <a:gd name="adj" fmla="val 847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49808" y="1955292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280160" y="1508760"/>
            <a:ext cx="233172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retseptlar ulushi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3566160" y="1600200"/>
            <a:ext cx="4023360" cy="1112520"/>
          </a:xfrm>
          <a:prstGeom prst="roundRect">
            <a:avLst>
              <a:gd name="adj" fmla="val 8219"/>
            </a:avLst>
          </a:prstGeom>
          <a:solidFill>
            <a:srgbClr val="E7F6F3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703320" y="1600200"/>
            <a:ext cx="3749040" cy="1112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retseptlar ÷ barcha retseptlar × 100%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1508760"/>
            <a:ext cx="3322015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E-retseptga to‘liq o‘tishga tayyorlik (reja — 2027-yil yanvar).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548640" y="3078480"/>
            <a:ext cx="11094415" cy="1295400"/>
          </a:xfrm>
          <a:prstGeom prst="roundRect">
            <a:avLst>
              <a:gd name="adj" fmla="val 847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49808" y="3525012"/>
            <a:ext cx="402336" cy="402336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3078480"/>
            <a:ext cx="233172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 kuni yopilgan yozuvlar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3566160" y="3169920"/>
            <a:ext cx="4023360" cy="1112520"/>
          </a:xfrm>
          <a:prstGeom prst="roundRect">
            <a:avLst>
              <a:gd name="adj" fmla="val 8219"/>
            </a:avLst>
          </a:prstGeom>
          <a:solidFill>
            <a:srgbClr val="E7F6F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703320" y="3169920"/>
            <a:ext cx="3749040" cy="1112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 kuni yakunlangan yozuvlar ÷ barcha qabullar × 100%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7863840" y="3078480"/>
            <a:ext cx="3322015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o‘z vaqtidaligi — real vaqtda kiritish talabi.</a:t>
            </a:r>
            <a:endParaRPr lang="en-US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Statsionarning keyingi oydagi yuklamasi prognozi — tahlilning qaysi darajasi?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Tavsifiy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Diagnostik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Bashoratli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Tavsiya beruvchi</a:t>
            </a:r>
            <a:endParaRPr lang="en-US" sz="2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Statsionarning keyingi oydagi yuklamasi prognozi — tahlilning qaysi darajasi?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Tavsifiy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Diagnostik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Bashoratli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688588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Tavsiya beruvchi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Prognoz «nima bo‘ladi?» savoliga javob beradi — bu bashoratli tahlil. «Nima qilish kerak?» — tavsiya beruvchi tahlil.</a:t>
            </a:r>
            <a:endParaRPr lang="en-US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Bashoratli model bo‘ling: 30 kun ichida qayta yotqizilish xavfi eng yuqori uch bemorni belgilang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5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O‘quv ma’lumotlari. Shu hafta statsionardan chiqarilgan sakkiz bemor.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211124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225780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1371600" y="211124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Erkak, 74 · yurak yetishmovchiligi · bir yilda 3 marta yotqizilgan · yolg‘iz yashaydi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196432" y="211124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61024" y="225780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7019392" y="211124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Ayol, 45 · appenditsit, operatsiya · birinchi marta yotqizilgan · oilasi bilan yashaydi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6273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3232" y="320929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1371600" y="306273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Erkak, 68 · gipertenziya · bir yilda yotqizilmagan · barcha qabullarga keladi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6196432" y="306273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61024" y="320929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7019392" y="306273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Ayol, 81 · O‘SOK va qandli diabet · bir yilda 2 marta yotqizilgan · 2 qabulga kelmagan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548640" y="401421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13232" y="41607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371600" y="401421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Erkak, 35 · boldir suyagi singan · birinchi marta yotqizilgan · ishlaydi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196432" y="401421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1024" y="41607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7019392" y="401421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Ayol, 77 · yurak yetishmovchiligi · 2 marta yotqizilgan · chiqqach qabul belgilanmagan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548640" y="496570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713232" y="511225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8A5A4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29" name="Text 26"/>
          <p:cNvSpPr txBox="1"/>
          <p:nvPr/>
        </p:nvSpPr>
        <p:spPr>
          <a:xfrm>
            <a:off x="1371600" y="496570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Ayol, 52 · 2-tip qandli diabet · yotqizilmagan · qand miqdori nazoratda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6196432" y="496570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361024" y="511225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3E5C7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700" dirty="0"/>
          </a:p>
        </p:txBody>
      </p:sp>
      <p:sp>
        <p:nvSpPr>
          <p:cNvPr id="32" name="Text 29"/>
          <p:cNvSpPr txBox="1"/>
          <p:nvPr/>
        </p:nvSpPr>
        <p:spPr>
          <a:xfrm>
            <a:off x="7019392" y="496570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Erkak, 70 · katarakta, rejali operatsiya · oilasi bilan yashaydi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Bashoratli model bo‘ling: 30 kun ichida qayta yotqizilish xavfi eng yuqori uch bemorni belgilang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5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O‘quv ma’lumotlari. Shu hafta statsionardan chiqarilgan sakkiz bemor.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211124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5780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111248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Erkak, 74 · yurak yetishmovchiligi · bir yilda 3 marta yotqizilgan · yolg‘iz yashaydi</a:t>
            </a:r>
            <a:endParaRPr lang="en-US" sz="13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285238"/>
            <a:ext cx="402336" cy="402336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196432" y="211124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361024" y="225780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7019392" y="211124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Ayol, 45 · appenditsit, operatsiya · birinchi marta yotqizilgan · oilasi bilan yashaydi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48640" y="306273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13232" y="320929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306273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Erkak, 68 · gipertenziya · bir yilda yotqizilmagan · barcha qabullarga keladi</a:t>
            </a:r>
            <a:endParaRPr lang="en-US" sz="1300" dirty="0"/>
          </a:p>
        </p:txBody>
      </p:sp>
      <p:sp>
        <p:nvSpPr>
          <p:cNvPr id="18" name="Shape 14"/>
          <p:cNvSpPr/>
          <p:nvPr/>
        </p:nvSpPr>
        <p:spPr>
          <a:xfrm>
            <a:off x="6196432" y="306273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361024" y="320929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7019392" y="3062732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Ayol, 81 · O‘SOK va qandli diabet · bir yilda 2 marta yotqizilgan · 2 qabulga kelmagan</a:t>
            </a:r>
            <a:endParaRPr lang="en-US" sz="13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236722"/>
            <a:ext cx="402336" cy="402336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48640" y="401421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713232" y="41607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1371600" y="4014216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Erkak, 35 · boldir suyagi singan · birinchi marta yotqizilgan · ishlaydi</a:t>
            </a:r>
            <a:endParaRPr lang="en-US" sz="1300" dirty="0"/>
          </a:p>
        </p:txBody>
      </p:sp>
      <p:sp>
        <p:nvSpPr>
          <p:cNvPr id="25" name="Shape 20"/>
          <p:cNvSpPr/>
          <p:nvPr/>
        </p:nvSpPr>
        <p:spPr>
          <a:xfrm>
            <a:off x="6196432" y="4014216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361024" y="416077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7" name="Text 22"/>
          <p:cNvSpPr txBox="1"/>
          <p:nvPr/>
        </p:nvSpPr>
        <p:spPr>
          <a:xfrm>
            <a:off x="7019392" y="4014216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Ayol, 77 · yurak yetishmovchiligi · 2 marta yotqizilgan · chiqqach qabul belgilanmagan</a:t>
            </a:r>
            <a:endParaRPr lang="en-US" sz="1300" dirty="0"/>
          </a:p>
        </p:txBody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127" y="4188206"/>
            <a:ext cx="402336" cy="402336"/>
          </a:xfrm>
          <a:prstGeom prst="rect">
            <a:avLst/>
          </a:prstGeom>
        </p:spPr>
      </p:pic>
      <p:sp>
        <p:nvSpPr>
          <p:cNvPr id="29" name="Shape 23"/>
          <p:cNvSpPr/>
          <p:nvPr/>
        </p:nvSpPr>
        <p:spPr>
          <a:xfrm>
            <a:off x="548640" y="496570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713232" y="511225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31" name="Text 25"/>
          <p:cNvSpPr txBox="1"/>
          <p:nvPr/>
        </p:nvSpPr>
        <p:spPr>
          <a:xfrm>
            <a:off x="1371600" y="496570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Ayol, 52 · 2-tip qandli diabet · yotqizilmagan · qand miqdori nazoratda</a:t>
            </a:r>
            <a:endParaRPr lang="en-US" sz="1300" dirty="0"/>
          </a:p>
        </p:txBody>
      </p:sp>
      <p:sp>
        <p:nvSpPr>
          <p:cNvPr id="32" name="Shape 26"/>
          <p:cNvSpPr/>
          <p:nvPr/>
        </p:nvSpPr>
        <p:spPr>
          <a:xfrm>
            <a:off x="6196432" y="496570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6361024" y="511225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700" dirty="0"/>
          </a:p>
        </p:txBody>
      </p:sp>
      <p:sp>
        <p:nvSpPr>
          <p:cNvPr id="34" name="Text 28"/>
          <p:cNvSpPr txBox="1"/>
          <p:nvPr/>
        </p:nvSpPr>
        <p:spPr>
          <a:xfrm>
            <a:off x="7019392" y="496570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Erkak, 70 · katarakta, rejali operatsiya · oilasi bilan yashaydi</a:t>
            </a:r>
            <a:endParaRPr lang="en-US" sz="1300" dirty="0"/>
          </a:p>
        </p:txBody>
      </p:sp>
      <p:sp>
        <p:nvSpPr>
          <p:cNvPr id="35" name="Shape 29"/>
          <p:cNvSpPr/>
          <p:nvPr/>
        </p:nvSpPr>
        <p:spPr>
          <a:xfrm>
            <a:off x="548640" y="5944616"/>
            <a:ext cx="11094415" cy="731520"/>
          </a:xfrm>
          <a:prstGeom prst="roundRect">
            <a:avLst>
              <a:gd name="adj" fmla="val 17500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731520" y="612749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" y="6228080"/>
            <a:ext cx="256032" cy="256032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1325880" y="6173216"/>
            <a:ext cx="10134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O‘quv qoidasi hisobga oladi: avvalgi yotqizishlar, surunkali kasalliklar, yolg‘izlik, o‘tkazib yuborilgan qabullar va chiqqandan keyin qabul yo‘qligi.</a:t>
            </a:r>
            <a:endParaRPr lang="en-US" sz="13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 yozuv to‘liq va tuzilmali bo‘lishi kerak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407408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To‘liq kodlangan yozuvlar nima beradi — va tekshiruvsiz nima bo‘ladi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6-QISM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 YOZUV TO‘LIQ VA TUZILMALI BO‘LISHI KERAK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Millionlab yozuvlar → model → xavf guruhlari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covid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kodlangan yozuvlardan xavf guruhlarini ajratadi. COVID-19 dan o‘limlarning 94%i xavfi eng yuqori 20% odamga to‘g‘ri kelgan.</a:t>
            </a:r>
            <a:endParaRPr lang="en-US" sz="15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ANGLIYA · 2020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OpenSAFELY: xavf guruhida kimlar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17,3 mln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umumiy amaliyot shifokorlari kartalaridagi kattalar yozuvlari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80+ yoshdagilarda COVID-19 dan o‘lim xavfi 50–59 yoshdagilarga nisbatan 20 baravar yuqori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omillar: erkak jinsi, HbA1c yuqori bo‘lgan diabet, kam ta’minlangan hududda yashash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ko‘chirilmagan: tadqiqotchilar dasturi yozuvlar saqlanadigan joyda ishlagan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To‘liq kodlangan yozuvlar yangi savolga tez javob beradi — noldan yangi tadqiqotsiz.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Nature, 2020 · OpenSAFELY (Williamson et al.)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BUYUK BRITANIYA · 2020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QCOVID: kartalardan xavf kalkulyatori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94%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COVID-19 dan o‘limlar — prognoz xavfi eng yuqori 20% odamda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1 205 ta umumiy amaliyot shifokorlik punktidagi 6,08 mln kattalar yozuvlari asosida qurilgan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himoya guruhlari va emlash navbatini aniqlash uchun ishlatilgan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4892040" y="2964688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5120640" y="3074416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 odamlarning beshdan bir qismida jamlangan bo‘lsa, yordamni eng zarur joyga yo‘naltirish mumkin.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BMJ, 2020 · QCOVID (Clift et al.)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ISROIL · 2020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Clalit: ma’lumot paydo bo‘lmasdan prognoz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o‘limlar — model xavf guruhi deb belgilagan 15% a’zolar orasida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COVID-19 ma’lumotlari hali yo‘q edi: respirator infeksiyalar xavfi modeli olinib, qayta sozlangan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 guruhidagi bemorlarga oldindan profilaktik choralar taklif qilingan</a:t>
            </a:r>
            <a:endParaRPr lang="en-US" sz="1600" dirty="0"/>
          </a:p>
        </p:txBody>
      </p:sp>
      <p:sp>
        <p:nvSpPr>
          <p:cNvPr id="16" name="Shape 12"/>
          <p:cNvSpPr/>
          <p:nvPr/>
        </p:nvSpPr>
        <p:spPr>
          <a:xfrm>
            <a:off x="4892040" y="304901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5120640" y="315874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Hisobot o‘tmish haqida. Prognoz bemor ahvoli yomonlashmasdan oldin u bilan bog‘lanish imkonini beradi.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Nature Communications, 2020 · Barda et al.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AQSH · 19 SHIFOXONA, 2016–2019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Kaiser Permanente: erta ogohlantirish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~520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o‘limning yiliga oldi olingan — tadqiqot mualliflari bahosi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 har soatda statsionar bemorlarining ETY ma’lumotlarini baholaydi — yomonlashuvdan taxminan 12 soat oldin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Signalni o‘qitilgan hamshira oladi; zarur bo‘lsa tezkor javob guruhi chaqiriladi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Signaldan keyingi 30 kunlik o‘lim pastroq: nisbiy xavf 0,84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Prognozning o‘zi hech kimni qutqarmaydi: signal bo‘yicha mas’ul shaxs va harakat tartibi kerak.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NEJM, 2020 · Advance Alert Monitor (Escobar et al.)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Kaiser Permanente tizimi yiliga taxminan 520 o‘limning oldini olgan. Algoritmdan tashqari nima ish bergan?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shifoxona binolari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signal bo‘yicha harakat qilgan hamshiralar va guruh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Bemorlardagi aqlli soatlar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Bo‘limlardagi qog‘oz nazorat varaqalari</a:t>
            </a:r>
            <a:endParaRPr lang="en-US" sz="2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Kaiser Permanente tizimi yiliga taxminan 520 o‘limning oldini olgan. Algoritmdan tashqari nima ish bergan?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shifoxona binolari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signal bo‘yicha harakat qilgan hamshiralar va guruh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52980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Bemorlardagi aqlli soatlar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Bo‘limlardagi qog‘oz nazorat varaqalari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 bahosini o‘qitilgan hamshiralar olgan va harakat tartibini boshlagan. Javob choralarisiz prognoz hech kimni qutqarmaydi.</a:t>
            </a:r>
            <a:endParaRPr lang="en-US" sz="1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 YOZUV TO‘LIQ VA TUZILMALI BO‘LISHI KERAK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g‘oya — turli natija: o‘z bemorlaringizda tekshiring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648456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 Sepsis Model · Michigan, 2021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Yetkazib beruvchi AUC 0,76–0,83 deb e’lon qilgan; shifoxonadagi tekshiruv — 0,63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Barcha bemorlarning 18%iga signal berilgan — shifokorlarga ortiqcha yuk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 holatlarining 67%i o‘tkazib yuborilgan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369564"/>
          </a:xfrm>
          <a:prstGeom prst="roundRect">
            <a:avLst>
              <a:gd name="adj" fmla="val 3799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TREWS · Johns Hopkins, 2022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ta shifoxonada 590 736 bemor kuzatilgan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22783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13182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signalni 3 soat ichida tasdiqlasa, sepsisdan o‘lim 3,3 foiz punktga past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98678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89077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o‘limning nisbiy jihatdan 18,7% ga kamayishi</a:t>
            </a:r>
            <a:endParaRPr lang="en-US" sz="1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davlatlar tajribasi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Nima natija berdi va nima bermadi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7-QISM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DAVLATLAR TAJRIBASI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davlatlar tajribasi: rahbar uchun saboqlar</a:t>
            </a:r>
            <a:endParaRPr lang="en-US" sz="3000" dirty="0"/>
          </a:p>
        </p:txBody>
      </p:sp>
      <p:graphicFrame>
        <p:nvGraphicFramePr>
          <p:cNvPr id="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1275269"/>
                <a:gridCol w="4950333"/>
                <a:gridCol w="4868812"/>
              </a:tblGrid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Davlat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Nima qilingan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Biz uchun saboq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Estoniya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2008-yildan e-karta, X-Road orqali almashish, retseptlarning ~99% elektron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Barcha muassasalar o‘rtasida yagona qoidalar bo‘yicha almashish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2003-yildan sundhed.dk portali; «Min log»da bemor kartani kim ochganini ko‘radi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Kartani asossiz ko‘rish darhol ko‘rinib qoladi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Finlyandiya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Kanta milliy ombori: 6,9 mln kishi bo‘yicha 4,6 mlrd hujjat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Ma’lumot uzatish hamma uchun majburiy bo‘lsa, ombor ishlaydi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Singapur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2011-yildan milliy karta; xususiy klinikalar ixtiyoriy qatnashgan — bo‘shliqlar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Qonun loyihasi uzatishni majburiy qiladi (reja — 2027). Bizda — 3758-son buyruq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Janubiy Koreya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2010-yildan har bir retsept onlayn o‘zaro ta’sir va takrorlanishga tekshiriladi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Xavfsizlik keyin emas, tayinlash paytida tekshiriladi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96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Qozog‘iston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Klinikalar o‘z tizimini tanlaydi, davlat almashuv standartlarini belgilaydi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Hamma uchun bitta dasturdan ko‘ra yagona standartlar muhimroq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DAVLATLAR TAJRIBASI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muvaffaqiyatsizlik: NPfIT va VA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3927348"/>
          </a:xfrm>
          <a:prstGeom prst="roundRect">
            <a:avLst>
              <a:gd name="adj" fmla="val 3260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Nima noto‘g‘ri ketdi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Angliya, NPfIT: shifokorlarsiz yuqoridan loyiha; £6,4 → £9,8 mlrd, 2011-yilda yopilgan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78561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68960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AQSH, veteranlar shifoxonalari (VA): 2023-yilda ETYni joriy etish to‘xtatilgan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544568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448556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VA: foydalanuvchilarning 58%i bemorlar xavfsizligiga xavf oshgan deb hisoblagan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6255868" y="1508760"/>
            <a:ext cx="5387188" cy="3648456"/>
          </a:xfrm>
          <a:prstGeom prst="roundRect">
            <a:avLst>
              <a:gd name="adj" fmla="val 3509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Nimani boshqacha qilish kerak</a:t>
            </a:r>
            <a:endParaRPr lang="en-US" sz="2100" dirty="0"/>
          </a:p>
        </p:txBody>
      </p:sp>
      <p:sp>
        <p:nvSpPr>
          <p:cNvPr id="21" name="Shape 16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Shifokorlarni birinchi kundan jalb qilish: ish qanday tashkil etilganini ular biladi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Bosqichma-bosqich joriy etish va har bir bosqichda foydani o‘lchash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426567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Ishga tushirish — ishning oxiri emas: muammo bo‘lsa to‘xtash, tuzatish, o‘qitish</a:t>
            </a:r>
            <a:endParaRPr lang="en-US" sz="18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joriy etish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himoyasi, nosozlikda ishlash va bosh shifokor rejasi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8-QISM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JORIY ETISH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Maxfiylik va xavfsizlik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Salomatlik ma’lumotlari — shaxsga doir ma’lumotlarning alohida toifasi va shifokorlik siri (O‘RQ-547).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084168" y="1829816"/>
            <a:ext cx="4023360" cy="548640"/>
          </a:xfrm>
          <a:prstGeom prst="roundRect">
            <a:avLst>
              <a:gd name="adj" fmla="val 50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548640" y="2561336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49808" y="276250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887228"/>
            <a:ext cx="317480" cy="317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508760" y="2744216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tibbiy axborot tizimida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Diskda, messenjerlarda va ommaviy SI xizmatlarida emas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4322978" y="2561336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524146" y="276250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88722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283098" y="2744216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Rollar bo‘yicha kirish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kim ishi uchun keraklisini ko‘radi; ishdan ketganda kirish o‘sha kuni yopiladi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8097317" y="2561336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8298485" y="276250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887228"/>
            <a:ext cx="317480" cy="3174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057437" y="2744216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jurnali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Kartani kim va qachon ochgan; rahbar uni muntazam ko‘rib chiqadi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548640" y="4503928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749808" y="4705096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829820"/>
            <a:ext cx="317480" cy="31748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508760" y="4686808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o‘z ma’lumotlarini ko‘radi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 ilovada xatolar va ortiqcha yozuvlar ko‘rinib qoladi</a:t>
            </a:r>
            <a:endParaRPr lang="en-US" sz="1700" dirty="0"/>
          </a:p>
        </p:txBody>
      </p:sp>
      <p:sp>
        <p:nvSpPr>
          <p:cNvPr id="25" name="Shape 18"/>
          <p:cNvSpPr/>
          <p:nvPr/>
        </p:nvSpPr>
        <p:spPr>
          <a:xfrm>
            <a:off x="4322978" y="4503928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4524146" y="4705096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829820"/>
            <a:ext cx="317480" cy="3174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283098" y="4686808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Xodimlar intizomi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Parolni boshqalarga bermaslik va ekranni suratga olmaslik</a:t>
            </a:r>
            <a:endParaRPr lang="en-US" sz="1700" dirty="0"/>
          </a:p>
        </p:txBody>
      </p:sp>
      <p:sp>
        <p:nvSpPr>
          <p:cNvPr id="29" name="Shape 21"/>
          <p:cNvSpPr/>
          <p:nvPr/>
        </p:nvSpPr>
        <p:spPr>
          <a:xfrm>
            <a:off x="8097317" y="4503928"/>
            <a:ext cx="3545738" cy="1713992"/>
          </a:xfrm>
          <a:prstGeom prst="roundRect">
            <a:avLst>
              <a:gd name="adj" fmla="val 746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8298485" y="4705096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829820"/>
            <a:ext cx="317480" cy="317480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9057437" y="4686808"/>
            <a:ext cx="2402738" cy="1393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Mamlakatda saqlash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27.03.2026 dan biometrik va genetik ma’lumotlar faqat O‘zbekistonda saqlanadi</a:t>
            </a:r>
            <a:endParaRPr lang="en-US" sz="17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hamkasbiga bemor F.I.Sh. yozilgan tahlil natijasini shaxsiy messenjerda yubormoqchi. Qanday to‘g‘ri?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Mumkin, agar hamkasb ham shifokor bo‘lsa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Mumkin, agar keyin xabar o‘chirilsa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Bemorning og‘zaki roziligi bilan mumkin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 emas: hamkasb natijani o‘z ruxsati bilan tibbiy axborot tizimida ko‘radi</a:t>
            </a:r>
            <a:endParaRPr lang="en-US" sz="22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hamkasbiga bemor F.I.Sh. yozilgan tahlil natijasini shaxsiy messenjerda yubormoqchi. Qanday to‘g‘ri?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Mumkin, agar hamkasb ham shifokor bo‘lsa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Mumkin, agar keyin xabar o‘chirilsa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Bemorning og‘zaki roziligi bilan mumkin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408172"/>
            <a:ext cx="389214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Mumkin emas: hamkasb natijani o‘z ruxsati bilan tibbiy axborot tizimida ko‘radi</a:t>
            </a:r>
            <a:endParaRPr lang="en-US" sz="22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892042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5052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235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336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281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Shaxsiy messenjer — nazoratsiz kanal, ma’lumot xorijda saqlanishi mumkin. Kirish — faqat tizim orqali, audit jurnali bilan.</a:t>
            </a:r>
            <a:endParaRPr lang="en-US" sz="1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JORIY ETISH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 ishlamasa: zaxira nusxalar va tizimsiz ishlash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Reja nosozlik kuni emas, oldindan tayyorlanadi.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Zaxira nusxalar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 tizimlari uchun: jadval bo‘yicha nusxa va tiklashni muntazam tekshirish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Qog‘oz shakllar tayyor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Nosozlik uchun tasdiqlangan qabul, tayinlov va retsept shakllari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e’lon qiladi, kimga xabar beradi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Mas’ul xodim nosozlik rejimini e’lon qiladi va qo‘llab-quvvatlash xizmatiga xabar beradi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Tiklangach tizimga kiritish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Qog‘ozga yozilganlarning hammasi belgilangan muddatda tizimga kiritiladi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Nosozlikdan keyingi tahlil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Nima bo‘ldi, qancha davom etdi, rejada nimani yaxshilash kerak</a:t>
            </a:r>
            <a:endParaRPr lang="en-US" sz="15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JORIY ETISH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Qanday joriy etish: bosh shifokor rejasi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bo‘limda raqamlashtirish bo‘yicha mas’ul xodim tayinlash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8640" y="247396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574544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47396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Kichik guruhlarda, real holatlar asosida o‘qitish</a:t>
            </a:r>
            <a:endParaRPr lang="en-US" sz="2200" dirty="0"/>
          </a:p>
        </p:txBody>
      </p:sp>
      <p:sp>
        <p:nvSpPr>
          <p:cNvPr id="13" name="Shape 8"/>
          <p:cNvSpPr/>
          <p:nvPr/>
        </p:nvSpPr>
        <p:spPr>
          <a:xfrm>
            <a:off x="548640" y="316890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3269488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3168904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Hujjatlashtirish vaqtini joriy etishdan oldin va keyin o‘lchash</a:t>
            </a:r>
            <a:endParaRPr lang="en-US" sz="2200" dirty="0"/>
          </a:p>
        </p:txBody>
      </p:sp>
      <p:sp>
        <p:nvSpPr>
          <p:cNvPr id="16" name="Shape 10"/>
          <p:cNvSpPr/>
          <p:nvPr/>
        </p:nvSpPr>
        <p:spPr>
          <a:xfrm>
            <a:off x="548640" y="38638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964432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3863848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shakllarni takrorlaydigan qog‘oz shakllarni bekor qilish</a:t>
            </a:r>
            <a:endParaRPr lang="en-US" sz="2200" dirty="0"/>
          </a:p>
        </p:txBody>
      </p:sp>
      <p:sp>
        <p:nvSpPr>
          <p:cNvPr id="19" name="Shape 12"/>
          <p:cNvSpPr/>
          <p:nvPr/>
        </p:nvSpPr>
        <p:spPr>
          <a:xfrm>
            <a:off x="548640" y="478332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883912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783328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 ko‘rsatkichini har oy muhokama qilish</a:t>
            </a:r>
            <a:endParaRPr lang="en-US" sz="2200" dirty="0"/>
          </a:p>
        </p:txBody>
      </p:sp>
      <p:sp>
        <p:nvSpPr>
          <p:cNvPr id="22" name="Shape 14"/>
          <p:cNvSpPr/>
          <p:nvPr/>
        </p:nvSpPr>
        <p:spPr>
          <a:xfrm>
            <a:off x="548640" y="547827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" y="5578856"/>
            <a:ext cx="256032" cy="25603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280160" y="5478272"/>
            <a:ext cx="7406640" cy="681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Shaxsiy namuna: rahbarning o‘zi boshqaruv panellari bilan ishlaydi</a:t>
            </a:r>
            <a:endParaRPr lang="en-US" sz="2200" dirty="0"/>
          </a:p>
        </p:txBody>
      </p:sp>
      <p:sp>
        <p:nvSpPr>
          <p:cNvPr id="25" name="Shape 16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JORIY ETISH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Moduldan asosiy xulosalar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544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" y="165506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155448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Bugungi yozuv — tahlillar, tasvirlar, genlar, qurilma ma’lumotlari ham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548640" y="219456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2295144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219456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tuzilmali, kodlangan ma’lumotni tahlil qilish mumkin</a:t>
            </a:r>
            <a:endParaRPr lang="en-US" sz="1900" dirty="0"/>
          </a:p>
        </p:txBody>
      </p:sp>
      <p:sp>
        <p:nvSpPr>
          <p:cNvPr id="13" name="Shape 8"/>
          <p:cNvSpPr/>
          <p:nvPr/>
        </p:nvSpPr>
        <p:spPr>
          <a:xfrm>
            <a:off x="548640" y="283464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" y="2935224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283464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Umumiy til — standartlar: KXT, SNOMED CT, LOINC, ATC, FHIR, DICOM</a:t>
            </a:r>
            <a:endParaRPr lang="en-US" sz="1900" dirty="0"/>
          </a:p>
        </p:txBody>
      </p:sp>
      <p:sp>
        <p:nvSpPr>
          <p:cNvPr id="16" name="Shape 10"/>
          <p:cNvSpPr/>
          <p:nvPr/>
        </p:nvSpPr>
        <p:spPr>
          <a:xfrm>
            <a:off x="548640" y="347472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3575304"/>
            <a:ext cx="256032" cy="256032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347472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vaqtda to‘liq kiritish, rollar bo‘yicha kirish — rahbar vazifasi</a:t>
            </a:r>
            <a:endParaRPr lang="en-US" sz="1900" dirty="0"/>
          </a:p>
        </p:txBody>
      </p:sp>
      <p:sp>
        <p:nvSpPr>
          <p:cNvPr id="19" name="Shape 12"/>
          <p:cNvSpPr/>
          <p:nvPr/>
        </p:nvSpPr>
        <p:spPr>
          <a:xfrm>
            <a:off x="548640" y="411480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" y="4215384"/>
            <a:ext cx="256032" cy="256032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280160" y="411480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 o‘lchanadi va har oy muhokama qilinadi</a:t>
            </a:r>
            <a:endParaRPr lang="en-US" sz="1900" dirty="0"/>
          </a:p>
        </p:txBody>
      </p:sp>
      <p:sp>
        <p:nvSpPr>
          <p:cNvPr id="22" name="Shape 14"/>
          <p:cNvSpPr/>
          <p:nvPr/>
        </p:nvSpPr>
        <p:spPr>
          <a:xfrm>
            <a:off x="548640" y="47548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4" y="4855464"/>
            <a:ext cx="256032" cy="25603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280160" y="475488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o‘z bemorlarimizda tekshiriladi; signalga inson javob beradi</a:t>
            </a:r>
            <a:endParaRPr lang="en-US" sz="1900" dirty="0"/>
          </a:p>
        </p:txBody>
      </p:sp>
      <p:sp>
        <p:nvSpPr>
          <p:cNvPr id="25" name="Shape 16"/>
          <p:cNvSpPr/>
          <p:nvPr/>
        </p:nvSpPr>
        <p:spPr>
          <a:xfrm>
            <a:off x="548640" y="539496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" y="5495544"/>
            <a:ext cx="256032" cy="256032"/>
          </a:xfrm>
          <a:prstGeom prst="rect">
            <a:avLst/>
          </a:prstGeom>
        </p:spPr>
      </p:pic>
      <p:sp>
        <p:nvSpPr>
          <p:cNvPr id="27" name="Text 17"/>
          <p:cNvSpPr txBox="1"/>
          <p:nvPr/>
        </p:nvSpPr>
        <p:spPr>
          <a:xfrm>
            <a:off x="1280160" y="5394960"/>
            <a:ext cx="7406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— faqat tizimda; nosozlik rejasi oldindan tayyor</a:t>
            </a:r>
            <a:endParaRPr lang="en-US" sz="1900" dirty="0"/>
          </a:p>
        </p:txBody>
      </p:sp>
      <p:sp>
        <p:nvSpPr>
          <p:cNvPr id="28" name="Shape 18"/>
          <p:cNvSpPr/>
          <p:nvPr/>
        </p:nvSpPr>
        <p:spPr>
          <a:xfrm>
            <a:off x="9159088" y="2491740"/>
            <a:ext cx="2377440" cy="237744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2124" y="3014777"/>
            <a:ext cx="1331366" cy="133136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BILIMLARNI TEKSHIRISH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test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tekshirish uchun 5 ta savol · javob — har bir savoldan keyingi slaydda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QISMDAN 9-QISM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Bugun tibbiy yozuvda nimalar saqlanadi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1956105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956105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Ma’lumotlarning yagona tili: standartlar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3180690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180690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Milliy tibbiy axborot tizimi va 3758-son buyruq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40527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40527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sifati — rahbar vazifasi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62985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62985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Tahlilning to‘rt turi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685444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85444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Nega yozuv to‘liq va tuzilmali bo‘lishi kerak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8079029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8079029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Boshqa davlatlar tajribasi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303614" y="5779008"/>
            <a:ext cx="1114857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303614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Klinikangizda joriy etish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10528198" y="5779008"/>
            <a:ext cx="1114857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0528198" y="5879592"/>
            <a:ext cx="111485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 genetik test natijasi ETYda tuzilmali maydon bo‘lgandagina shifokorga yordam beradi?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 dori tayinlanganda shifokorni o‘zi ogohlantira oladi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Shunda bemor natijani mobil ilovada ko‘radi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Shunda natijani arxiv uchun chop etish qulayroq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Shunda serverda kamroq joy egallaydi</a:t>
            </a:r>
            <a:endParaRPr lang="en-US" sz="23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 genetik test natijasi ETYda tuzilmali maydon bo‘lgandagina shifokorga yordam beradi?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 dori tayinlanganda shifokorni o‘zi ogohlantira oladi</a:t>
            </a:r>
            <a:endParaRPr lang="en-US" sz="2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252980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Shunda bemor natijani mobil ilovada ko‘radi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Shunda natijani arxiv uchun chop etish qulayroq</a:t>
            </a:r>
            <a:endParaRPr lang="en-US" sz="23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Shunda serverda kamroq joy egallaydi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Ogohlantirish tayinlangan dori kartadagi genotipga mos kelganda ishlaydi (St. Jude). PDF-skan ogohlantirish bermaydi.</a:t>
            </a: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 natijalari tayyor bo‘lgach, kartaga 3 kundan keyin tushadi. Sifatning qaysi o‘lchovi buzilgan?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To‘liqlik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Yagonalik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vaqtidalik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Aniqlik</a:t>
            </a:r>
            <a:endParaRPr lang="en-US" sz="24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 natijalari tayyor bo‘lgach, kartaga 3 kundan keyin tushadi. Sifatning qaysi o‘lchovi buzilgan?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To‘liqlik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Yagonalik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 vaqtidalik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688588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Aniqlik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781812"/>
          </a:xfrm>
          <a:prstGeom prst="roundRect">
            <a:avLst>
              <a:gd name="adj" fmla="val 16374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to‘g‘ri, lekin kechikadi — bu o‘z vaqtidalik. 3758-son buyruq real vaqtda kiritishni talab qiladi.</a:t>
            </a:r>
            <a:endParaRPr lang="en-US" sz="1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Laboratoriya tahlillarini qaysi standart kodlaydi?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ATC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KXT-11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</a:t>
            </a:r>
            <a:endParaRPr lang="en-US" sz="24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Laboratoriya tahlillarini qaysi standart kodlaydi?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DICOM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600200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198882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600200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ATC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03580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KXT-11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03580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4244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03580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</a:t>
            </a:r>
            <a:endParaRPr lang="en-US" sz="24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451860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544568"/>
            <a:ext cx="11094415" cy="781812"/>
          </a:xfrm>
          <a:prstGeom prst="roundRect">
            <a:avLst>
              <a:gd name="adj" fmla="val 16374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727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4828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4773168"/>
            <a:ext cx="10134295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LOINC — tahlillar; ATC — dorilar; DICOM — tasvirlar; KXT — tashxislar.</a:t>
            </a:r>
            <a:endParaRPr lang="en-US" sz="18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 modeli yetkazib beruvchi hisobotida yaxshi edi, ammo shifoxonada 67% holatni o‘tkazib yubordi. Asosiy xulosa?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Tibbiyotda SI ishlamaydi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qanday model ishlatishdan oldin o‘z bemorlarimizda tekshiriladi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qimmat tizimni tanlash kerak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Tizimdagi barcha ogohlantirishlarni o‘chirgan ma’qul</a:t>
            </a:r>
            <a:endParaRPr lang="en-US" sz="22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Sepsis modeli yetkazib beruvchi hisobotida yaxshi edi, ammo shifoxonada 67% holatni o‘tkazib yubordi. Asosiy xulosa?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Tibbiyotda SI ishlamaydi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9336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qanday model ishlatishdan oldin o‘z bemorlarimizda tekshiriladi</a:t>
            </a:r>
            <a:endParaRPr lang="en-US" sz="22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320798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 qimmat tizimni tanlash kerak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408172"/>
            <a:ext cx="5446624" cy="1370076"/>
          </a:xfrm>
          <a:prstGeom prst="roundRect">
            <a:avLst>
              <a:gd name="adj" fmla="val 800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86461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408172"/>
            <a:ext cx="4440784" cy="1370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Tizimdagi barcha ogohlantirishlarni o‘chirgan ma’qul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5052568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2354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336032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281168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Michigandagi tekshiruv (JAMA Intern Med, 2021): e’lon qilingan 0,76–0,83 o‘rniga AUC 0,63. Tayyor model o‘z ma’lumotlarimizda tekshiriladi.</a:t>
            </a:r>
            <a:endParaRPr lang="en-US" sz="18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 OpenSAFELY va QCOVID xavf guruhlarini tez ajrata oldi?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Deyarli butun aholining yozuvlari to‘liq va kodlangan edi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tadqiqot uchun so‘rovnomalarni qo‘lda to‘ldirgan</a:t>
            </a:r>
            <a:endParaRPr lang="en-US" sz="2300" dirty="0"/>
          </a:p>
        </p:txBody>
      </p:sp>
      <p:sp>
        <p:nvSpPr>
          <p:cNvPr id="14" name="Shape 11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 ma’lumotlarni aqlli soatlardan o‘zlari yuborgan</a:t>
            </a:r>
            <a:endParaRPr lang="en-US" sz="2300" dirty="0"/>
          </a:p>
        </p:txBody>
      </p:sp>
      <p:sp>
        <p:nvSpPr>
          <p:cNvPr id="17" name="Shape 14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yirik shifoxona ma’lumotlaridan foydalanilgan</a:t>
            </a:r>
            <a:endParaRPr lang="en-US" sz="23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1 · Elektron tibbiy yozuvlar va ma’lumotlar tahlili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 OpenSAFELY va QCOVID xavf guruhlarini tez ajrata oldi?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600200"/>
            <a:ext cx="389214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Deyarli butun aholining yozuvlari to‘liq va kodlangan edi</a:t>
            </a:r>
            <a:endParaRPr lang="en-US" sz="2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107311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600200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079879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600200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Shifokorlar tadqiqot uchun so‘rovnomalarni qo‘lda to‘ldirgan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548640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 ma’lumotlarni aqlli soatlardan o‘zlari yuborgan</a:t>
            </a:r>
            <a:endParaRPr lang="en-US" sz="2300" dirty="0"/>
          </a:p>
        </p:txBody>
      </p:sp>
      <p:sp>
        <p:nvSpPr>
          <p:cNvPr id="17" name="Shape 13"/>
          <p:cNvSpPr/>
          <p:nvPr/>
        </p:nvSpPr>
        <p:spPr>
          <a:xfrm>
            <a:off x="6196432" y="3217926"/>
            <a:ext cx="5446624" cy="1416558"/>
          </a:xfrm>
          <a:prstGeom prst="roundRect">
            <a:avLst>
              <a:gd name="adj" fmla="val 774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97605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17926"/>
            <a:ext cx="4440784" cy="1416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yirik shifoxona ma’lumotlaridan foydalanilgan</a:t>
            </a:r>
            <a:endParaRPr lang="en-US" sz="2300" dirty="0"/>
          </a:p>
        </p:txBody>
      </p:sp>
      <p:sp>
        <p:nvSpPr>
          <p:cNvPr id="20" name="Shape 16"/>
          <p:cNvSpPr/>
          <p:nvPr/>
        </p:nvSpPr>
        <p:spPr>
          <a:xfrm>
            <a:off x="548640" y="4908804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50916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192268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137404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Modellar oddiy kodlangan maydonlardan foydalangan: yosh, tashxislar, tahlillar. Bo‘sh maydon — yo‘qotilgan xavf belgisi.</a:t>
            </a:r>
            <a:endParaRPr lang="en-US" sz="18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Rahmat! 1-modul yakunlandi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17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Keyingisi — 2-modul: tibbiy ma’lumotlar almashinuvi va Google vositalari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34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ALOQA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75488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@sultanovshoh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73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</vt:vector>
  </TitlesOfParts>
  <Company>Westminster International University in Tashkent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1. Elektron tibbiy yozuvlar va ma’lumotlar tahlili</dc:title>
  <dc:subject>Bemor haqidagi yozuvdan — boshqaruv qaroriga</dc:subject>
  <dc:creator>Shokhrukh Sultanov</dc:creator>
  <cp:lastModifiedBy>Shokhrukh Sultanov</cp:lastModifiedBy>
  <cp:revision>1</cp:revision>
  <dcterms:created xsi:type="dcterms:W3CDTF">2026-10-01T22:40:46Z</dcterms:created>
  <dcterms:modified xsi:type="dcterms:W3CDTF">2026-10-01T22:40:46Z</dcterms:modified>
</cp:coreProperties>
</file>