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notesMasterIdLst>
    <p:notesMasterId r:id="rId6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jpe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jpe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jpe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image" Target="../media/image-4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jpe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3-image-1.jpeg"/><Relationship Id="rId2" Type="http://schemas.openxmlformats.org/officeDocument/2006/relationships/image" Target="../media/image-6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2 ЧАСА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Обмен медицинскими данными: Google Диск, Документы и Таблицы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передаются данные, где их хранить, совместная работа и кибербезопасность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СОДЕРЖАНИЕ МОДУЛЯ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и цели модуля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Клиент, сервер, база данных — и путь результата анализа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58568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221992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для данных пациентов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532888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2026 года, три категории данных и обезличивание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97180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93522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Совместная работа в реальном времени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24612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таблица на всех — вы заполните её с телефонов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68503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64845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Документы и Таблицы: главное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95935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 доступа, история версий и проверка ввода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398264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361688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672584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Реальные атаки на больницы и правила защиты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5111496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507492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38581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ПОСЛЕ МОДУЛЯ ВЫ СМОЖЕТЕ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Понимать, как данные идут от сервера к экрану врача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Знать, где по закону 2026 года можно хранить данные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Отличать обезличенные данные от тех, что выдают пациента</a:t>
            </a:r>
            <a:endParaRPr lang="en-US" sz="1400" dirty="0"/>
          </a:p>
        </p:txBody>
      </p:sp>
      <p:sp>
        <p:nvSpPr>
          <p:cNvPr id="36" name="Shape 30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Организовать совместную работу в общих таблицах и документах</a:t>
            </a:r>
            <a:endParaRPr lang="en-US" sz="1400" dirty="0"/>
          </a:p>
        </p:txBody>
      </p:sp>
      <p:sp>
        <p:nvSpPr>
          <p:cNvPr id="39" name="Shape 32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Распознавать фишинг и знать правила защиты от атак</a:t>
            </a:r>
            <a:endParaRPr lang="en-US" sz="1400" dirty="0"/>
          </a:p>
        </p:txBody>
      </p:sp>
      <p:sp>
        <p:nvSpPr>
          <p:cNvPr id="42" name="Shape 34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44" name="Text 35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Знать, что делать в первый час после кибератаки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сейчас составляется график дежурств в вашем учреждении?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бумаге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Excel, рассылаемый по e-mail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 в Telegram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общий онлайн-файл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 копий графика — какая из них верная?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versions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Вложения в почте порождают множество версий. Один общий файл — единственная достоверная версия.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Клиент, сервер, база данных — и путь результата анализа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1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 и сервер: как работает любая система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lientserver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Гость — ваш телефон или компьютер, официант — запрос по сети, кухня — сервер, кладовая — база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Запрос и ответ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 работают МИС, Google Диск и любой сайт — за доли секунды.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 или компьютер врача: браузер или приложение МИС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Запрос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сети уходит просьба: «покажи результат анализа пациента»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Проверяет права пользователя и ищет нужные данные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 данных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Хранит записи по строгим правилам — как картотека регистратуры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Страница с результатом; или «не найдено» (404), или «нет доступа» (403)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ДЛЯ РАЗМЫШЛЕНИЯ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вы думаете, где физически хранятся файлы вашего Google Диска?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серверах в Узбекистане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центрах обработки данных за рубежом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моём телефоне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знаю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Облако или свой сервер: где физически лежат данные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4686300"/>
          </a:xfrm>
          <a:prstGeom prst="roundRect">
            <a:avLst>
              <a:gd name="adj" fmla="val 273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Облако за рубежом (например, Google)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Серверы принадлежат компании; данные — в её центрах обработки данных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78561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68960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Центры Google — в Америке, Европе и Азии; в Центральной Азии их нет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54456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44855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 в Google Workspace: только США или ЕС, и только платно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1024128" y="5303520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1371600" y="5207508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Шифрование защищает от воров, но не меняет страну хранения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6255868" y="1508760"/>
            <a:ext cx="5387188" cy="4407408"/>
          </a:xfrm>
          <a:prstGeom prst="roundRect">
            <a:avLst>
              <a:gd name="adj" fmla="val 2905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 в Узбекистане</a:t>
            </a:r>
            <a:endParaRPr lang="en-US" sz="2100" dirty="0"/>
          </a:p>
        </p:txBody>
      </p:sp>
      <p:sp>
        <p:nvSpPr>
          <p:cNvPr id="23" name="Shape 18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Государственный центр данных в Зангиате: с 2022 года, Tier III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 сервер клиники: свои ключи — и своя ответственность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Нужны резервные копии, обновления и охрана помещения</a:t>
            </a:r>
            <a:endParaRPr lang="en-US" sz="1800" dirty="0"/>
          </a:p>
        </p:txBody>
      </p:sp>
      <p:sp>
        <p:nvSpPr>
          <p:cNvPr id="29" name="Shape 24"/>
          <p:cNvSpPr/>
          <p:nvPr/>
        </p:nvSpPr>
        <p:spPr>
          <a:xfrm>
            <a:off x="6731356" y="502462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7078828" y="492861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пациентов — в МИС, а не в облаке за рубежом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«Каждый с каждым» или национальный центр обмена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515110" y="1417320"/>
            <a:ext cx="9161475" cy="4061460"/>
          </a:xfrm>
          <a:prstGeom prst="roundRect">
            <a:avLst>
              <a:gd name="adj" fmla="val 315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hub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70" y="1554480"/>
            <a:ext cx="8887155" cy="37871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615940"/>
            <a:ext cx="11094415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Напрямую: с каждой новой клиникой связей всё больше. Через национальный центр: каждый подключается один раз, по единому стандарту.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ДАННЫЕ ПЕРЕДАЮТСЯ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Путь результата анализа: от анализатора до врача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equest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Анализатор → сервер лаборатории → национальная МИС → экран врача. Замок — защищённое соединение HTTPS.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Расставьте путь результата анализа по порядку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1641348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508760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Анализатор передаёт результат на сервер лаборатории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322576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455164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371600" y="2322576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открывает карту — результат на экране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3136392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1520" y="3268980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136392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 лаборатории отправляет результат в национальную МИС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3950208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31520" y="4082796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371600" y="3950208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Пробирку со штрихкодом ставят в анализатор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48640" y="4764024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4896612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4764024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МИС записывает результат в карту пациента (MED-ID)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Расставьте путь результата анализа по порядку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1595425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508760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Пробирку со штрихкодом ставят в анализатор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48640" y="2230730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31739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230730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Анализатор передаёт результат на сервер лаборатории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2952699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31520" y="303936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2952699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 лаборатории отправляет результат в национальную МИС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48640" y="3674669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1520" y="376133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674669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МИС записывает результат в карту пациента (MED-ID)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48640" y="4396638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31520" y="4483303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371600" y="4396638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открывает карту — результат на экране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48640" y="5210048"/>
            <a:ext cx="11094415" cy="998728"/>
          </a:xfrm>
          <a:prstGeom prst="roundRect">
            <a:avLst>
              <a:gd name="adj" fmla="val 12818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31520" y="53929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493512"/>
            <a:ext cx="256032" cy="256032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1325880" y="5438648"/>
            <a:ext cx="10134295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Пробирка → анализатор → сервер лаборатории → национальная МИС → карта пациента → экран врача. Канал на всём пути зашифрован (HTTPS).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для данных пациентов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2026 года, три категории данных и обезличивание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2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2026 года: что обязательно хранить в стране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вида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данных обязательно хранить только в Узбекистане (ЗРУ-1125)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стране: биометрические, генетические данные и данные абонентов связи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Остальные — за рубеж только при условиях закона: надёжная страна, типовой договор или стандарты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здоровье остаются особой категорией и врачебной тайной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клиники не изменилось: данные пациентов — только в МИС, не в Google Диске и не в публичном ИИ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lex.uz · ZRU-1125 (26.03.2026), ZRU-547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ДЛЯ ДАННЫХ ПАЦИЕНТОВ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категории данных: где их хранить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49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о здоровье — особая категория и врачебная тайна; за рубеж — только при условиях закона. Серверы Google — за рубежом.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077720"/>
            <a:ext cx="3515258" cy="382016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492858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3220720"/>
            <a:ext cx="2966618" cy="2448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Красный: только в МИС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Всё, что указывает на пациента: ФИО, диагнозы, снимки, анализы. И личные данные сотрудников: телефоны, паспорта.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4338218" y="2077720"/>
            <a:ext cx="3515258" cy="382016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612538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356" y="2492858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612538" y="3220720"/>
            <a:ext cx="2966618" cy="2448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Жёлтый: минимум данных, доступ ограничен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Обезличенные сводки; график дежурств — только фамилия и смена. Доступ — названным людям, не по ссылке.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8127797" y="2077720"/>
            <a:ext cx="3515258" cy="382016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402117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934" y="2492858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402117" y="3220720"/>
            <a:ext cx="2966618" cy="2448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Зелёный: в Google с контролем доступа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 без персональных данных: шаблон графика, приказы без ФИО, планы, методические материалы.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можно хранить каждый документ? Распределите по трём категориям.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3E1"/>
          </a:solidFill>
          <a:ln/>
        </p:spPr>
      </p:sp>
      <p:sp>
        <p:nvSpPr>
          <p:cNvPr id="9" name="Shape 6"/>
          <p:cNvSpPr/>
          <p:nvPr/>
        </p:nvSpPr>
        <p:spPr>
          <a:xfrm>
            <a:off x="749808" y="1919224"/>
            <a:ext cx="219456" cy="21945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745488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МИС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322978" y="1745488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FD9"/>
          </a:solidFill>
          <a:ln/>
        </p:spPr>
      </p:sp>
      <p:sp>
        <p:nvSpPr>
          <p:cNvPr id="12" name="Shape 9"/>
          <p:cNvSpPr/>
          <p:nvPr/>
        </p:nvSpPr>
        <p:spPr>
          <a:xfrm>
            <a:off x="4524146" y="1919224"/>
            <a:ext cx="219456" cy="219456"/>
          </a:xfrm>
          <a:prstGeom prst="ellipse">
            <a:avLst/>
          </a:prstGeom>
          <a:solidFill>
            <a:srgbClr val="D98E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71618" y="1745488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Обезличенно, ограниченный доступ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097317" y="1745488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DDF3E6"/>
          </a:solidFill>
          <a:ln/>
        </p:spPr>
      </p:sp>
      <p:sp>
        <p:nvSpPr>
          <p:cNvPr id="15" name="Shape 12"/>
          <p:cNvSpPr/>
          <p:nvPr/>
        </p:nvSpPr>
        <p:spPr>
          <a:xfrm>
            <a:off x="8298485" y="1919224"/>
            <a:ext cx="219456" cy="21945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45957" y="1745488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в Google с контролем доступа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2614168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3232" y="273862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2614168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пациентов отделения с диагнозами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33008" y="2614168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7600" y="273862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964528" y="2614168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посещений по отделениям за месяц, без имён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48640" y="3356864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13232" y="348132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280160" y="3356864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мероприятий по профилактике инфекций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33008" y="3356864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97600" y="348132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6964528" y="3356864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сотрудников с телефонами и паспортными данными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4099560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422402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280160" y="4099560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Обучающая презентация для медсестёр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233008" y="4099560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97600" y="422402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964528" y="4099560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Обезличенная статистика по кодам МКБ по району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48640" y="4842256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13232" y="496671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1280160" y="4842256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анализа с ФИО пациента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33008" y="4842256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97600" y="496671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6964528" y="4842256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закупки расходных материалов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548640" y="5584952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13232" y="570941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0"/>
          <p:cNvSpPr txBox="1"/>
          <p:nvPr/>
        </p:nvSpPr>
        <p:spPr>
          <a:xfrm>
            <a:off x="1280160" y="5584952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Сводные итоги опроса удовлетворённости пациентов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6233008" y="5584952"/>
            <a:ext cx="5410048" cy="632968"/>
          </a:xfrm>
          <a:prstGeom prst="roundRect">
            <a:avLst>
              <a:gd name="adj" fmla="val 144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397600" y="570941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46" name="Text 43"/>
          <p:cNvSpPr txBox="1"/>
          <p:nvPr/>
        </p:nvSpPr>
        <p:spPr>
          <a:xfrm>
            <a:off x="6964528" y="5584952"/>
            <a:ext cx="4495648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 рентгеновского снимка с именем пациента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Где можно хранить каждый документ? Распределите по трём категориям.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745488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6453D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МИС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2458720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3E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85800" y="2458720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458720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пациентов отделения с диагнозами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3099308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3E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099308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3099308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сотрудников с телефонами и паспортными данными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3739896"/>
            <a:ext cx="3545738" cy="457200"/>
          </a:xfrm>
          <a:prstGeom prst="roundRect">
            <a:avLst>
              <a:gd name="adj" fmla="val 20000"/>
            </a:avLst>
          </a:prstGeom>
          <a:solidFill>
            <a:srgbClr val="FBE3E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85800" y="3739896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3739896"/>
            <a:ext cx="2768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анализа с ФИО пациента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48640" y="4270248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3E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85800" y="4270248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143000" y="4270248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Фото рентгеновского снимка с именем пациента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4322978" y="1745488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98E1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Обезличенно, ограниченный доступ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4322978" y="2458720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F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460138" y="2458720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4917338" y="2458720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посещений по отделениям за месяц, без имён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4322978" y="3099308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F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460138" y="3099308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4917338" y="3099308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Обезличенная статистика по кодам МКБ по району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4322978" y="3739896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FBEFD9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4460138" y="3739896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4917338" y="3739896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Сводные итоги опроса удовлетворённости пациентов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8097317" y="1745488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2E9E5B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в Google с контролем доступа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8097317" y="2458720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DDF3E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234477" y="2458720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8691677" y="2458720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мероприятий по профилактике инфекций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8097317" y="3099308"/>
            <a:ext cx="3545738" cy="567436"/>
          </a:xfrm>
          <a:prstGeom prst="roundRect">
            <a:avLst>
              <a:gd name="adj" fmla="val 16115"/>
            </a:avLst>
          </a:prstGeom>
          <a:solidFill>
            <a:srgbClr val="DDF3E6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234477" y="3099308"/>
            <a:ext cx="411480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8691677" y="3099308"/>
            <a:ext cx="2768498" cy="567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Обучающая презентация для медсестёр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8097317" y="3739896"/>
            <a:ext cx="3545738" cy="457200"/>
          </a:xfrm>
          <a:prstGeom prst="roundRect">
            <a:avLst>
              <a:gd name="adj" fmla="val 20000"/>
            </a:avLst>
          </a:prstGeom>
          <a:solidFill>
            <a:srgbClr val="DDF3E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234477" y="3739896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39" name="Text 36"/>
          <p:cNvSpPr txBox="1"/>
          <p:nvPr/>
        </p:nvSpPr>
        <p:spPr>
          <a:xfrm>
            <a:off x="8691677" y="3739896"/>
            <a:ext cx="2768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закупки расходных материалов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548640" y="5257800"/>
            <a:ext cx="11094415" cy="936752"/>
          </a:xfrm>
          <a:prstGeom prst="roundRect">
            <a:avLst>
              <a:gd name="adj" fmla="val 1366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31520" y="54406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4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541264"/>
            <a:ext cx="256032" cy="256032"/>
          </a:xfrm>
          <a:prstGeom prst="rect">
            <a:avLst/>
          </a:prstGeom>
        </p:spPr>
      </p:pic>
      <p:sp>
        <p:nvSpPr>
          <p:cNvPr id="43" name="Text 39"/>
          <p:cNvSpPr txBox="1"/>
          <p:nvPr/>
        </p:nvSpPr>
        <p:spPr>
          <a:xfrm>
            <a:off x="1325880" y="5486400"/>
            <a:ext cx="10134295" cy="570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Обратите внимание на список сотрудников: телефоны и паспорта тоже персональные данные, им не место в Google. Сводки без имён — только названным людям.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ОБЕЗЛИЧИВАНИЕ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значит обезличить данные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Убрать ФИО недостаточно: человека узнают и по другим признакам.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Убрать прямые идентификаторы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ФИО, MED-ID, паспорт, телефон, точный адрес, фото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Обобщить даты и места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Возраст вместо даты рождения, район вместо адреса, месяц вместо дня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Убрать описания в примечаниях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«Жена директора школы» выдаёт человека не хуже фамилии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 маленькие группы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Редкий диагноз в небольшом районе указывает на одного человека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Передавать только итоги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Числа по отделениям и месяцам, а не строки о каждом пациенте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Отметьте ячейки, по которым ещё можно узнать пациента (учебные данные)</a:t>
            </a:r>
            <a:endParaRPr lang="en-US" sz="26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11094415" cy="914400"/>
        </p:xfrm>
        <a:graphic>
          <a:graphicData uri="http://schemas.openxmlformats.org/drawingml/2006/table">
            <a:tbl>
              <a:tblPr/>
              <a:tblGrid>
                <a:gridCol w="2041121"/>
                <a:gridCol w="935736"/>
                <a:gridCol w="2066712"/>
                <a:gridCol w="2941078"/>
                <a:gridCol w="3109769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 записи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Район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Диагноз (МКБ-10)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Примечание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Юнусабадский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Гипертензия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Контроль через 3 месяца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12.03.1971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Чиланзарский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ул. Навои, д. 14, кв.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J45 Астма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Направлена к аллергологу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Бостанлыкский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Тел.: +998 90 000-11-22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Мирзо-Улугбекский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C50 Рак молочной железы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Жена директора школы №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Бостанлыкский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E84 Муковисцидоз (редкое)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Повторный визит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 1029384756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Чиланзарский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 Инфаркт миокарда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Выписан домой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Юнусабадский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J06 ОРВИ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Справка для школы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Отметьте ячейки, по которым ещё можно узнать пациента (учебные данные)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11094415" cy="914400"/>
        </p:xfrm>
        <a:graphic>
          <a:graphicData uri="http://schemas.openxmlformats.org/drawingml/2006/table">
            <a:tbl>
              <a:tblPr/>
              <a:tblGrid>
                <a:gridCol w="2041121"/>
                <a:gridCol w="935736"/>
                <a:gridCol w="2066712"/>
                <a:gridCol w="2941078"/>
                <a:gridCol w="3109769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Код записи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Район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Диагноз (МКБ-10)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Примечание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Юнусабадский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Гипертензия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Контроль через 3 месяца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12.03.1971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Чиланзарский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ул. Навои, д. 14, кв.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J45 Астма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Направлена к аллергологу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Бостанлыкский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Диабет 2 типа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Тел.: +998 90 000-11-22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Мирзо-Улугбекский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C50 Рак молочной железы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Жена директора школы №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Бостанлыкский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E84 Муковисцидоз (редкое)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Повторный визит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 1029384756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Чиланзарский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 Инфаркт миокарда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Выписан домой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Юнусабадский р-н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J06 ОРВИ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Справка для школы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1750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31520" y="55778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678424"/>
            <a:ext cx="256032" cy="25603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5623560"/>
            <a:ext cx="10134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Выдают: дата рождения, адрес, телефон, описание человека, MED-ID и редкий диагноз в районе. Возраст и район сами по себе — нет.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Совместная работа в реальном времени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таблица на всех — вы заполните её с телефонов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3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СОВМЕСТНАЯ РАБОТА В РЕАЛЬНОМ ВРЕМЕНИ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файл — много авторов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084168" y="1508760"/>
            <a:ext cx="4023360" cy="548640"/>
          </a:xfrm>
          <a:prstGeom prst="roundRect">
            <a:avLst>
              <a:gd name="adj" fmla="val 50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общий файл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566172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версия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работают в одном файле — без вложений в почте и копий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56617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Изменения сразу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Правка видна всем через несколько секунд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566172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Видно, кто пишет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каждого автора свой цветной курсор и имя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34340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54456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669292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52628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версий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Любое прежнее состояние файла можно вернуть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34340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54456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669292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52628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по именам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Каждый участник добавлен лично, а не «всем, у кого есть ссылка»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УПРАЖНЕНИЕ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Внесите число случаев ОРВИ за 4 недели в вашей клинике</a:t>
            </a:r>
            <a:endParaRPr lang="en-US" sz="26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013157"/>
                <a:gridCol w="1770315"/>
                <a:gridCol w="1770315"/>
                <a:gridCol w="1770315"/>
                <a:gridCol w="1770315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Неделя 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Неделя 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Неделя 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Неделя 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Ваша клиника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Итого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3891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Используйте примерные или условные числа. Только количество — никаких имён и данных пациентов.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СОВМЕСТНАЯ РАБОТА В РЕАЛЬНОМ ВРЕМЕНИ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автора — одна таблица одновременно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oedit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Цветные курсоры показывают, кто правит ячейку; диаграмма обновляется сама.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Документы и Таблицы: главное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 доступа, история версий и проверка ввода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4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ДОКУМЕНТЫ И ТАБЛИЦЫ: ГЛАВНОЕ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Роли доступа: кому что давать</a:t>
            </a:r>
            <a:endParaRPr lang="en-US" sz="30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2672537"/>
                <a:gridCol w="3272351"/>
                <a:gridCol w="5149527"/>
              </a:tblGrid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Роль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может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Кому давать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Читатель (Viewer)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Открыть и прочитать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Большинству сотрудников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Комментатор (Commenter)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Читать и оставлять замечания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Руководителям, которые согласуют документ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Редактор (Editor)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Менять текст и данные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Только авторам и ответственным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Владелец (Owner)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Управлять доступом, удалять файл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Официальному аккаунту учреждения, не личному Gmail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к папке = доступ ко всем файлам внутри неё.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открыть план всем, у кого есть ссылка, только для ПРОСМОТРА. Куда нажать?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C:\MoH Course\mohcourse\tools\pptx\assets\mock_share_ru_q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714488" y="1928368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ECE9FB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422" y="2089302"/>
            <a:ext cx="409651" cy="40965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14488" y="2888488"/>
            <a:ext cx="392856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Найдите на макете нужный элемент. Представьте, что это ваш экран.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Нужно открыть план всем, у кого есть ссылка, только для ПРОСМОТРА. Куда нажать?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assets\mock_share_ru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714488" y="1928368"/>
            <a:ext cx="3928567" cy="1696720"/>
          </a:xfrm>
          <a:prstGeom prst="roundRect">
            <a:avLst>
              <a:gd name="adj" fmla="val 7545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897368" y="21112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952" y="2211832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491728" y="2156968"/>
            <a:ext cx="2968447" cy="133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Уровень доступа для «Все, у кого есть ссылка» → «Читатель». Тогда по ссылке никто не изменит текст.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Вчера кто-то перезаписал график дежурств. Где найти прежнюю версию?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C:\MoH Course\mohcourse\tools\pptx\assets\mock_history_ru_q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714488" y="1928368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ECE9FB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422" y="2089302"/>
            <a:ext cx="409651" cy="40965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14488" y="2888488"/>
            <a:ext cx="392856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Найдите на макете нужный элемент. Представьте, что это ваш экран.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Вчера кто-то перезаписал график дежурств. Где найти прежнюю версию?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assets\mock_history_ru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714488" y="1928368"/>
            <a:ext cx="3928567" cy="1696720"/>
          </a:xfrm>
          <a:prstGeom prst="roundRect">
            <a:avLst>
              <a:gd name="adj" fmla="val 7545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897368" y="21112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952" y="2211832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491728" y="2156968"/>
            <a:ext cx="2968447" cy="133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→ «История версий»: видно, кто и что изменил, любую версию можно восстановить.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КАЧЕСТВО ДАННЫХ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Столбец, который принимает только верные значения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в модуле 1: ошибку дешевле не пустить в таблицу, чем потом искать.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Выпадающий список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Отделение выбирают из списка: «Терапия», а не «терап.» или «Терапевт. отд.»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число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столбец «Койки» нельзя ввести текст или число больше заданного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дата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форма даты: «вчера» или «15/10» таблица не примет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Неверный ввод отклоняется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Таблица предупреждает или не сохраняет значение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 без ручной чистки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Фильтры, подсчёты и панели управления работают без ошибок</a:t>
            </a:r>
            <a:endParaRPr lang="en-US" sz="17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дежурит в хирургии 14.10? Отфильтруйте график на телефоне.</a:t>
            </a:r>
            <a:endParaRPr lang="en-US" sz="2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6720840" cy="914400"/>
        </p:xfrm>
        <a:graphic>
          <a:graphicData uri="http://schemas.openxmlformats.org/drawingml/2006/table">
            <a:tbl>
              <a:tblPr/>
              <a:tblGrid>
                <a:gridCol w="559308"/>
                <a:gridCol w="1102652"/>
                <a:gridCol w="4274376"/>
                <a:gridCol w="784504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Дежурный врач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Смена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Рахимов Б.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Юсупова Д.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Усмонова Г.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Каримов А.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Сафарова Л.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Хамидов Ж.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Абдуллаев Р.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Юсупова Д.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Ахмедова Н.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Каримов А.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Исмоилова М.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Тошпулатов Ш.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Назаров Ф.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Мирзаева С.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Каримов А.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Юсупова Д.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Назаров Ф.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Хамидов Ж.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дежурит в хирургии 14.10? Отфильтруйте график на телефоне.</a:t>
            </a:r>
            <a:endParaRPr lang="en-US" sz="26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6720840" cy="914400"/>
        </p:xfrm>
        <a:graphic>
          <a:graphicData uri="http://schemas.openxmlformats.org/drawingml/2006/table">
            <a:tbl>
              <a:tblPr/>
              <a:tblGrid>
                <a:gridCol w="559308"/>
                <a:gridCol w="1102652"/>
                <a:gridCol w="4274376"/>
                <a:gridCol w="784504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Дата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Отделение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Дежурный врач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Смена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Рахимов Б.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Юсупова Д.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Усмонова Г.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Каримов А.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Кардиология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Сафарова Л.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Хамидов Ж.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Абдуллаев Р.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Юсупова Д.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Ахмедова Н.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Каримов А.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Дневная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Терапия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Исмоилова М.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Тошпулатов Ш.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Хирургия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Назаров Ф.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Педиатрия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Мирзаева С.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Ночная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508760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59232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8412480" y="1508760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Каримов А.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89520" y="2261108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3446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8412480" y="2261108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Юсупова Д.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589520" y="3013456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09702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8412480" y="3013456"/>
            <a:ext cx="249905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Назаров Ф.</a:t>
            </a:r>
            <a:endParaRPr lang="en-US" sz="17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124454"/>
            <a:ext cx="402336" cy="402336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589520" y="3765804"/>
            <a:ext cx="4053535" cy="624332"/>
          </a:xfrm>
          <a:prstGeom prst="roundRect">
            <a:avLst>
              <a:gd name="adj" fmla="val 1757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7754112" y="38493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412480" y="3765804"/>
            <a:ext cx="3047695" cy="624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Хамидов Ж.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7589520" y="4573016"/>
            <a:ext cx="4053535" cy="1619250"/>
          </a:xfrm>
          <a:prstGeom prst="roundRect">
            <a:avLst>
              <a:gd name="adj" fmla="val 790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7558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856480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801616"/>
            <a:ext cx="3093415" cy="1253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Фильтр «Хирургия» → строка 14.10: Назаров Ф. Каримов и Хамидов — хирурги в другие дни, Юсупова — терапия.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ДОКУМЕНТЫ И ТАБЛИЦЫ: ГЛАВНОЕ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 → таблица → отчёт обновляется сам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pipeline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Формы собирают ответы в Таблицу, из неё строится панель управления.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Реальные атаки на больницы и правила защиты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5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это важно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01520"/>
            <a:ext cx="3515258" cy="299212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27584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млн+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327400"/>
            <a:ext cx="305805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попыток кибератак в Узбекистане за 2024 год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994912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2023 году — 11 млн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338218" y="2001520"/>
            <a:ext cx="3515258" cy="299212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66818" y="227584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4566818" y="3327400"/>
            <a:ext cx="305805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медицинских организаций США пережили атаку за 12 месяцев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566818" y="4273804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69% пострадала помощь пациентам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127797" y="2001520"/>
            <a:ext cx="3515258" cy="299212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356397" y="2275840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4800" dirty="0"/>
          </a:p>
        </p:txBody>
      </p:sp>
      <p:sp>
        <p:nvSpPr>
          <p:cNvPr id="17" name="Text 14"/>
          <p:cNvSpPr txBox="1"/>
          <p:nvPr/>
        </p:nvSpPr>
        <p:spPr>
          <a:xfrm>
            <a:off x="8356397" y="3327400"/>
            <a:ext cx="305805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утечек в здравоохранении связаны с сотрудниками самой организации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356397" y="4273804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1 542 подтверждённые утечки за год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2679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 кибербезопасности (kun.uz, 2025) · Ponemon/Proofpoint, 2024 · Verizon DBIR, 2025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УСТАНОВИЛИ ОБНОВЛЕНИЕ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WannaCry: атака на NHS Англии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≈19 000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приёмов отменено, по оценке NHS England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Пострадали не менее 80 из 236 больничных трастов и 595 практик семейных врачей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Исправление Microsoft вышло в марте 2017 — за два месяца до атаки, но не было установлено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больниц перенаправляли машины скорой помощи в другие больницы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Обновления — обязанность руководителя: атаку можно было предотвратить базовыми мерами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NAO (UK National Audit Office), 2017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ФИШИНГОВОЕ ПИСЬМО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Ирландия: одно вложение остановило здравоохранение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недель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злоумышленник незаметно находился в сети до атаки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марта сотрудник открыл письмо с вложением Excel; 14 мая шифровальщик отключил все системы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Почта, лаборатория, системы пациентов не работали — персонал перешёл на бумагу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Предупреждения антивируса видели, но не расследовали; восстановление заняло более 4 месяцев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безопасность должен отвечать конкретный человек, а предупреждения — читаться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PwC post-incident review for the HSE, 2021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распознать фишинговое письмо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phishing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Чужой адрес отправителя, срочность, ссылка с другим адресом, вложение — проверьте каждый признак.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из этих писем — фишинг? Отметьте все подозрительные.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417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примеры: входящие письма на служебной почте главного врача.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371600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Главная медсестра · Тема: Протокол совещания от 14.10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196432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1024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019392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minzdrav.uz.info@gmail.com · Тема: Срочно подтвердите пароль МИС за 24 часа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Отдел кадров · Тема: Повышение квалификации в ноябре: список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196432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61024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7019392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buh@c1inic-pay.com · Тема: Премия! Откройте вложение premiya.xlsm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48640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3232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371600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Заведующий терапией · Тема: Отчёт по койкам за сентябрь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196432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1024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7019392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Служба поддержки МИС · Тема: Аккаунт заблокирован — войдите по ссылке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из этих писем — фишинг? Отметьте все подозрительные.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417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примеры: входящие письма на служебной почте главного врача.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Главная медсестра · Тема: Протокол совещания от 14.10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196432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74520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minzdrav.uz.info@gmail.com · Тема: Срочно подтвердите пароль МИС за 24 часа</a:t>
            </a:r>
            <a:endParaRPr lang="en-US" sz="16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094992"/>
            <a:ext cx="402336" cy="402336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548640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13232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Отдел кадров · Тема: Повышение квалификации в ноябре: список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6196432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361024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019392" y="2918968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buh@c1inic-pay.com · Тема: Премия! Откройте вложение premiya.xlsm</a:t>
            </a:r>
            <a:endParaRPr lang="en-US" sz="16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139440"/>
            <a:ext cx="402336" cy="40233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13232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1371600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Заведующий терапией · Тема: Отчёт по койкам за сентябрь</a:t>
            </a:r>
            <a:endParaRPr lang="en-US" sz="1600" dirty="0"/>
          </a:p>
        </p:txBody>
      </p:sp>
      <p:sp>
        <p:nvSpPr>
          <p:cNvPr id="25" name="Shape 20"/>
          <p:cNvSpPr/>
          <p:nvPr/>
        </p:nvSpPr>
        <p:spPr>
          <a:xfrm>
            <a:off x="6196432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361024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7019392" y="3963416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От: Служба поддержки МИС · Тема: Аккаунт заблокирован — войдите по ссылке</a:t>
            </a:r>
            <a:endParaRPr lang="en-US" sz="16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4183888"/>
            <a:ext cx="402336" cy="402336"/>
          </a:xfrm>
          <a:prstGeom prst="rect">
            <a:avLst/>
          </a:prstGeom>
        </p:spPr>
      </p:pic>
      <p:sp>
        <p:nvSpPr>
          <p:cNvPr id="29" name="Shape 23"/>
          <p:cNvSpPr/>
          <p:nvPr/>
        </p:nvSpPr>
        <p:spPr>
          <a:xfrm>
            <a:off x="548640" y="5035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731520" y="5218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5318760"/>
            <a:ext cx="256032" cy="25603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325880" y="5263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Признаки: чужой адрес (gmail, «c1inic» с единицей), срочность и угроза блокировки, просьба о пароле, вложение с макросами, ссылка для входа.</a:t>
            </a:r>
            <a:endParaRPr lang="en-US" sz="1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ДВУХЭТАПНОЙ ПРОВЕРКИ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Healthcare: один украденный пароль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192,7 млн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человек затронуты — крупнейшая утечка медданных в США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 по украденному паролю в портал удалённого доступа без двухэтапной проверки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9 дней злоумышленники запустили шифровальщик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Выкуп 22 млн долларов заплатили, но данные всё равно утекли; расходы — около 2,87 млрд долларов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Двухэтапная проверка обязательна для любого входа извне, особенно для удалённого доступа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HIPAA Journal; Cybersecurity Dive, 2024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НЕ ЗАКРЫЛИ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Уволен, но доступ остался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 млн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пациентов: их данные скачал уже уволенный сотрудник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ИТ-сотрудник подрядчика (Nuance) имел доступ к данным больничной сети Geisinger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Его учётная запись работала ещё два дня после увольнения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 выгрузил данные пациентов; в 2026 году признал вину в суде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04768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14496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закрывают в день увольнения — и у своих сотрудников, и у подрядчиков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SecurityWeek, 2023; HIPAA Journal, 2026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Шифровальщик: как спасает резервная копия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ansom_ru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Вирус-вымогатель шифрует компьютер за компьютером. Данные возвращает копия, которая была отключена от сети.</a:t>
            </a:r>
            <a:endParaRPr lang="en-US" sz="1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3-2-1 для резервных копий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Рекомендация CISA (США). Два последних пункта — защита от шифровальщиков.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копии данных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Рабочие данные и ещё две копии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разных носителя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Например, сервер и внешний диск: одна поломка не уничтожит всё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копия в другом здании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Пожар, затопление или кража её не затронут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копия — вне сети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Шифровальщик шифрует всё, до чего дотянется по сети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восстановления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Регулярно пробуйте восстановить файл: непроверенная копия может не сработать</a:t>
            </a:r>
            <a:endParaRPr lang="en-US" sz="17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Шесть правил защиты, которые может требовать руководитель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Двухэтапный вход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Пароль + код на телефон. Даже SMS-код остановил 96% массового фишинга (Google)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Менеджер паролей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Свой пароль для каждой системы; для запоминания — три случайных слова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Обновления без отсрочки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WannaCry использовал уязвимость, исправленную за два месяца до атаки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Минимальные права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Каждому — только тот доступ, который нужен для работы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 закрыт в день увольнения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Включая подрядчиков; отдельный пункт обходного листа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Обучение персонала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Подозрительное письмо — в ИТ-службу; найденную флешку не подключать</a:t>
            </a:r>
            <a:endParaRPr lang="en-US" sz="1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Утром на экранах — требование выкупа. Выберите 3 верных первых шага.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74548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89204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74548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Отключить заражённые компьютеры от сети (кабель, Wi-Fi)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196432" y="174548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89204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74548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Выключить все компьютеры клиники кнопкой питания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269697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284353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269697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Разослать всем сотрудникам письмо о сбое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196432" y="269697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284353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269697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Позвонить назначенному ответственному за инциденты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48640" y="364845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379501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64845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Заплатить выкуп, чтобы быстрее вернуть данные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196432" y="364845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61024" y="379501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7019392" y="364845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Перевести приём на бумажный порядок работы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548640" y="459994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13232" y="474649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A5A4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1371600" y="459994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Сразу восстанавливать всё из резервной копии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Утром на экранах — требование выкупа. Выберите 3 верных первых шага.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89204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45488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Отключить заражённые компьютеры от сети (кабель, Wi-Fi)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1919478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74548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89204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74548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Выключить все компьютеры клиники кнопкой питания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269697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284353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269697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Разослать всем сотрудникам письмо о сбое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196432" y="269697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284353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2696972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Позвонить назначенному ответственному за инциденты</a:t>
            </a:r>
            <a:endParaRPr lang="en-US" sz="13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870962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548640" y="364845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13232" y="379501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18"/>
          <p:cNvSpPr txBox="1"/>
          <p:nvPr/>
        </p:nvSpPr>
        <p:spPr>
          <a:xfrm>
            <a:off x="1371600" y="364845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Заплатить выкуп, чтобы быстрее вернуть данные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6196432" y="364845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361024" y="379501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1"/>
          <p:cNvSpPr txBox="1"/>
          <p:nvPr/>
        </p:nvSpPr>
        <p:spPr>
          <a:xfrm>
            <a:off x="7019392" y="3648456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Перевести приём на бумажный порядок работы</a:t>
            </a:r>
            <a:endParaRPr lang="en-US" sz="13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3822446"/>
            <a:ext cx="402336" cy="402336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548640" y="459994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713232" y="474649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30" name="Text 24"/>
          <p:cNvSpPr txBox="1"/>
          <p:nvPr/>
        </p:nvSpPr>
        <p:spPr>
          <a:xfrm>
            <a:off x="1371600" y="459994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Сразу восстанавливать всё из резервной копии</a:t>
            </a:r>
            <a:endParaRPr lang="en-US" sz="1300" dirty="0"/>
          </a:p>
        </p:txBody>
      </p:sp>
      <p:sp>
        <p:nvSpPr>
          <p:cNvPr id="31" name="Shape 25"/>
          <p:cNvSpPr/>
          <p:nvPr/>
        </p:nvSpPr>
        <p:spPr>
          <a:xfrm>
            <a:off x="548640" y="5578856"/>
            <a:ext cx="11094415" cy="822960"/>
          </a:xfrm>
          <a:prstGeom prst="roundRect">
            <a:avLst>
              <a:gd name="adj" fmla="val 1555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731520" y="576173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5862320"/>
            <a:ext cx="256032" cy="256032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325880" y="5807456"/>
            <a:ext cx="10134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Отключить от сети, но не выключать — следы сохранятся. Звонить, а не писать: почта может не работать. Восстанавливать — когда угроза устранена.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КИБЕРБЕЗОПАСНОСТЬ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Первый час после инцидента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руководству CISA #StopRansomware, адаптировано для клиники.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29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15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Отключить от сети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Выдернуть кабель, отключить Wi-Fi; не выключать — следы сохранятся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077669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461717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94276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492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598877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Звонить, а не писать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 и сетевые телефоны могут не работать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3990746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4374794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85584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569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511954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ответственный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Заранее назначенный ответственный принимает решения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903824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6287872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768922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646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425032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Бумажный режим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первую очередь — приёмное отделение, лаборатория и аптека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7816901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8200949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868199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6724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38109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Сохранить следы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Сфотографировать требование, записать время; не отвечать и не платить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9729978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3" name="Shape 25"/>
          <p:cNvSpPr/>
          <p:nvPr/>
        </p:nvSpPr>
        <p:spPr>
          <a:xfrm>
            <a:off x="10114026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10595077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9801" y="2155708"/>
            <a:ext cx="317480" cy="31748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0251186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Сообщить в уполномоченный орган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Этого требует закон «О кибербезопасности» (ЗРУ-764)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«О кибербезопасности»: что он требует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ЗРУ-764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силе с 17.07.2022; уполномоченный орган — СГБ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Здравоохранение названо среди сфер критической информационной инфраструктуры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 инцидентах кибербезопасности нужно сообщать уполномоченному органу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 и порядок сообщения выясните заранее — у вышестоящего органа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ВЫВОД ДЛЯ РУКОВОДИТЕЛЯ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Атака — не внутреннее дело клиники: о ней сообщают, а ответственного назначают заранее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lex.uz · ZRU-764, 15.04.2022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ЗНАНИЙ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Итоговый тест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вопросов для самопроверки · ответ — на слайде после каждого вопроса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ЧАСТЬ 6 ИЗ 6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Как данные передаются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Правила для данных пациентов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Совместная работа в реальном времени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Google Документы и Таблицы: главное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Кибербезопасность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Итоговый тест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открыл результат анализа в МИС. Где на самом деле хранится этот результат?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памяти телефона или компьютера врача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базе данных на сервере; экран лишь показывает ответ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браузере, пока открыта вкладка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интернет-провайдера клиники</a:t>
            </a:r>
            <a:endParaRPr lang="en-US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Врач открыл результат анализа в МИС. Где на самом деле хранится этот результат?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памяти телефона или компьютера врача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базе данных на сервере; экран лишь показывает ответ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браузере, пока открыта вкладка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интернет-провайдера клиники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Клиент (телефон, браузер) отправляет запрос, сервер берёт данные из базы и возвращает ответ. В телефоне данные не хранятся.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данные с 27.03.2026 по закону обязательно хранить только в Узбекистане?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персональные данные граждан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паспортные данные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данные государственных служащих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Биометрические, генетические и данные абонентов связи</a:t>
            </a:r>
            <a:endParaRPr lang="en-US" sz="23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данные с 27.03.2026 по закону обязательно хранить только в Узбекистане?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персональные данные граждан</a:t>
            </a:r>
            <a:endParaRPr lang="en-US" sz="23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паспортные данные</a:t>
            </a:r>
            <a:endParaRPr lang="en-US" sz="23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данные государственных служащих</a:t>
            </a:r>
            <a:endParaRPr lang="en-US" sz="23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Биометрические, генетические и данные абонентов связи</a:t>
            </a:r>
            <a:endParaRPr lang="en-US" sz="23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ЗРУ-1125 изменил правило 2021 года. Но данные о здоровье — особая категория и врачебная тайна: данные пациентов — только в МИС.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таблицы удалили ФИО и MED-ID. Что ещё может выдать пациента?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Редкий диагноз у жителя небольшого района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посещений отделения за месяц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Код МКБ распространённой болезни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Название отделения, где лечился пациент</a:t>
            </a:r>
            <a:endParaRPr lang="en-US" sz="2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таблицы удалили ФИО и MED-ID. Что ещё может выдать пациента?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Редкий диагноз у жителя небольшого района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016252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Число посещений отделения за месяц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Код МКБ распространённой болезни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Название отделения, где лечился пациент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544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Редкая болезнь в небольшом районе указывает на одного человека. Выдают и дата рождения, адрес, телефон, описания в примечаниях.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таблице закупок по ошибке изменили данные. Где восстановить вчерашний вариант?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корзине Google Диска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Попросить всех прислать свои копии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→ История версий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Кнопкой «Назад» в браузере</a:t>
            </a:r>
            <a:endParaRPr lang="en-US" sz="2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таблице закупок по ошибке изменили данные. Где восстановить вчерашний вариант?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корзине Google Диска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Попросить всех прислать свои копии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 → История версий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Кнопкой «Назад» в браузере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версий хранит прежние состояния файла и показывает, кто что изменил. Корзина — только для удалённых файлов.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Ответ — на следующем слайде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ПРОВЕРЬТЕ СЕБЯ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Шифровальщик зашифровал серверы клиники. Какая копия поможет восстановить данные?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на диске, всегда подключённом к серверу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Копия, которая хранится отдельно и отключена от сети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в общей папке на том же сервере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на компьютере главного врача в той же сети</a:t>
            </a:r>
            <a:endParaRPr lang="en-US" sz="2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Модуль 2 · Обмен медицинскими данными: Google Диск, Документы и Таблицы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Шифровальщик зашифровал серверы клиники. Какая копия поможет восстановить данные?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на диске, всегда подключённом к серверу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Копия, которая хранится отдельно и отключена от сети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в общей папке на том же сервере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Копия на компьютере главного врача в той же сети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Пояснение.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Шифровальщик шифрует всё, до чего дотянется по сети. Сохраняется копия вне сети — правило 3-2-1.</a:t>
            </a:r>
            <a:endParaRPr lang="en-US" sz="1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Спасибо! Модуль 2 завершён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Далее — модуль 3: визуальный анализ и панели управления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Шохрух Султанов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2. Обмен медицинскими данными: Google Диск, Документы и Таблицы</dc:title>
  <dc:subject>Как передаются данные, где их хранить, совместная работа и кибербезопасность</dc:subject>
  <dc:creator>Шохрух Султанов</dc:creator>
  <cp:lastModifiedBy>Шохрух Султанов</cp:lastModifiedBy>
  <cp:revision>1</cp:revision>
  <dcterms:created xsi:type="dcterms:W3CDTF">2026-10-02T05:04:22Z</dcterms:created>
  <dcterms:modified xsi:type="dcterms:W3CDTF">2026-10-02T05:04:22Z</dcterms:modified>
</cp:coreProperties>
</file>