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</p:sldIdLst>
  <p:notesMasterIdLst>
    <p:notesMasterId r:id="rId6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notesMaster" Target="notesMasters/notesMaster1.xml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jpe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image" Target="../media/image-2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jpeg"/><Relationship Id="rId2" Type="http://schemas.openxmlformats.org/officeDocument/2006/relationships/image" Target="../media/image-2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image" Target="../media/image-3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6-image-1.jpeg"/><Relationship Id="rId2" Type="http://schemas.openxmlformats.org/officeDocument/2006/relationships/image" Target="../media/image-3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image" Target="../media/image-42-4.png"/><Relationship Id="rId5" Type="http://schemas.openxmlformats.org/officeDocument/2006/relationships/image" Target="../media/image-4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gif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png"/><Relationship Id="rId3" Type="http://schemas.openxmlformats.org/officeDocument/2006/relationships/image" Target="../media/image-46-3.png"/><Relationship Id="rId4" Type="http://schemas.openxmlformats.org/officeDocument/2006/relationships/image" Target="../media/image-46-4.png"/><Relationship Id="rId5" Type="http://schemas.openxmlformats.org/officeDocument/2006/relationships/image" Target="../media/image-46-5.png"/><Relationship Id="rId6" Type="http://schemas.openxmlformats.org/officeDocument/2006/relationships/image" Target="../media/image-4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image" Target="../media/image-47-3.png"/><Relationship Id="rId4" Type="http://schemas.openxmlformats.org/officeDocument/2006/relationships/image" Target="../media/image-47-4.png"/><Relationship Id="rId5" Type="http://schemas.openxmlformats.org/officeDocument/2006/relationships/image" Target="../media/image-47-5.png"/><Relationship Id="rId6" Type="http://schemas.openxmlformats.org/officeDocument/2006/relationships/image" Target="../media/image-47-6.png"/><Relationship Id="rId7" Type="http://schemas.openxmlformats.org/officeDocument/2006/relationships/image" Target="../media/image-4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png"/><Relationship Id="rId3" Type="http://schemas.openxmlformats.org/officeDocument/2006/relationships/image" Target="../media/image-49-3.png"/><Relationship Id="rId4" Type="http://schemas.openxmlformats.org/officeDocument/2006/relationships/image" Target="../media/image-49-4.png"/><Relationship Id="rId5" Type="http://schemas.openxmlformats.org/officeDocument/2006/relationships/image" Target="../media/image-4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image" Target="../media/image-50-2.png"/><Relationship Id="rId3" Type="http://schemas.openxmlformats.org/officeDocument/2006/relationships/image" Target="../media/image-50-3.png"/><Relationship Id="rId4" Type="http://schemas.openxmlformats.org/officeDocument/2006/relationships/image" Target="../media/image-50-4.png"/><Relationship Id="rId5" Type="http://schemas.openxmlformats.org/officeDocument/2006/relationships/image" Target="../media/image-50-5.png"/><Relationship Id="rId6" Type="http://schemas.openxmlformats.org/officeDocument/2006/relationships/image" Target="../media/image-50-6.png"/><Relationship Id="rId7" Type="http://schemas.openxmlformats.org/officeDocument/2006/relationships/image" Target="../media/image-5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image" Target="../media/image-5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2-image-1.jpeg"/><Relationship Id="rId2" Type="http://schemas.openxmlformats.org/officeDocument/2006/relationships/image" Target="../media/image-5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png"/><Relationship Id="rId2" Type="http://schemas.openxmlformats.org/officeDocument/2006/relationships/image" Target="../media/image-54-2.png"/><Relationship Id="rId3" Type="http://schemas.openxmlformats.org/officeDocument/2006/relationships/image" Target="../media/image-5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png"/><Relationship Id="rId2" Type="http://schemas.openxmlformats.org/officeDocument/2006/relationships/image" Target="../media/image-56-2.png"/><Relationship Id="rId3" Type="http://schemas.openxmlformats.org/officeDocument/2006/relationships/image" Target="../media/image-5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png"/><Relationship Id="rId2" Type="http://schemas.openxmlformats.org/officeDocument/2006/relationships/image" Target="../media/image-58-2.png"/><Relationship Id="rId3" Type="http://schemas.openxmlformats.org/officeDocument/2006/relationships/image" Target="../media/image-5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image" Target="../media/image-60-2.png"/><Relationship Id="rId3" Type="http://schemas.openxmlformats.org/officeDocument/2006/relationships/image" Target="../media/image-6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png"/><Relationship Id="rId2" Type="http://schemas.openxmlformats.org/officeDocument/2006/relationships/image" Target="../media/image-62-2.png"/><Relationship Id="rId3" Type="http://schemas.openxmlformats.org/officeDocument/2006/relationships/image" Target="../media/image-6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3-image-1.jpeg"/><Relationship Id="rId2" Type="http://schemas.openxmlformats.org/officeDocument/2006/relationships/image" Target="../media/image-6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8206" y="5879592"/>
            <a:ext cx="1479169" cy="86868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50292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6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1965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2-MODUL · 2 SOAT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2377440"/>
            <a:ext cx="969264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Tibbiy ma’lumotlar almashinuvi: Google Disk, Hujjatlar va Jadvallar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767328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qanday uzatiladi, qayerda saqlanadi, birgalikda ishlash va kiberxavfsizlik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Shokhrukh Sultanov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MAZMUNI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rejasi va maqsadlari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48640" y="1545336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150876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qanday uzatiladi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188720" y="181965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Mijoz, server, ma’lumotlar bazasi — va tahlil natijasining yo‘li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48640" y="2258568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2221992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ma’lumotlari uchun qoidalar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1188720" y="2532888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2026-yilgi qonun, ma’lumotlarning uch toifasi va anonimlashtirish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48640" y="2971800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1188720" y="2935224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vaqtda birgalikda ishlash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3246120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Hamma uchun bitta jadval — uni telefonlaringizdan to‘ldirasiz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48640" y="3685032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1188720" y="3648456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Hujjatlar va Jadvallar: asosiysi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1188720" y="3959352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Kirish rollari, versiyalar tarixi va kiritishni tekshirish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548640" y="4398264"/>
            <a:ext cx="438912" cy="438912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1188720" y="4361688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Kiberxavfsizlik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1188720" y="4672584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Shifoxonalarga qilingan real hujumlar va himoya qoidalari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548640" y="5111496"/>
            <a:ext cx="438912" cy="438912"/>
          </a:xfrm>
          <a:prstGeom prst="ellipse">
            <a:avLst/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5074920"/>
            <a:ext cx="5623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Yakuniy test</a:t>
            </a:r>
            <a:endParaRPr lang="en-US" sz="1800" dirty="0"/>
          </a:p>
        </p:txBody>
      </p:sp>
      <p:sp>
        <p:nvSpPr>
          <p:cNvPr id="24" name="Text 21"/>
          <p:cNvSpPr txBox="1"/>
          <p:nvPr/>
        </p:nvSpPr>
        <p:spPr>
          <a:xfrm>
            <a:off x="1188720" y="5385816"/>
            <a:ext cx="5623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tekshirish uchun 5 ta savol · javob — har bir savoldan keyingi slaydda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7086600" y="1508760"/>
            <a:ext cx="4556455" cy="4636008"/>
          </a:xfrm>
          <a:prstGeom prst="roundRect">
            <a:avLst>
              <a:gd name="adj" fmla="val 4014"/>
            </a:avLst>
          </a:prstGeom>
          <a:solidFill>
            <a:srgbClr val="061514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7360920" y="1737360"/>
            <a:ext cx="40078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MODULDAN KEYIN SIZ: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7360920" y="2148840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340" y="2221260"/>
            <a:ext cx="184343" cy="184343"/>
          </a:xfrm>
          <a:prstGeom prst="rect">
            <a:avLst/>
          </a:prstGeom>
        </p:spPr>
      </p:pic>
      <p:sp>
        <p:nvSpPr>
          <p:cNvPr id="29" name="Text 25"/>
          <p:cNvSpPr txBox="1"/>
          <p:nvPr/>
        </p:nvSpPr>
        <p:spPr>
          <a:xfrm>
            <a:off x="7818120" y="2112264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 serverdan shifokor ekraniga qanday yetishini tushunish</a:t>
            </a:r>
            <a:endParaRPr lang="en-US" sz="1400" dirty="0"/>
          </a:p>
        </p:txBody>
      </p:sp>
      <p:sp>
        <p:nvSpPr>
          <p:cNvPr id="30" name="Shape 26"/>
          <p:cNvSpPr/>
          <p:nvPr/>
        </p:nvSpPr>
        <p:spPr>
          <a:xfrm>
            <a:off x="7360920" y="2807208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3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3340" y="2879628"/>
            <a:ext cx="184343" cy="184343"/>
          </a:xfrm>
          <a:prstGeom prst="rect">
            <a:avLst/>
          </a:prstGeom>
        </p:spPr>
      </p:pic>
      <p:sp>
        <p:nvSpPr>
          <p:cNvPr id="32" name="Text 27"/>
          <p:cNvSpPr txBox="1"/>
          <p:nvPr/>
        </p:nvSpPr>
        <p:spPr>
          <a:xfrm>
            <a:off x="7818120" y="2770632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2026-yilgi qonunga ko‘ra ma’lumot qayerda saqlanishini bilish</a:t>
            </a:r>
            <a:endParaRPr lang="en-US" sz="1400" dirty="0"/>
          </a:p>
        </p:txBody>
      </p:sp>
      <p:sp>
        <p:nvSpPr>
          <p:cNvPr id="33" name="Shape 28"/>
          <p:cNvSpPr/>
          <p:nvPr/>
        </p:nvSpPr>
        <p:spPr>
          <a:xfrm>
            <a:off x="7360920" y="3465576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3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3340" y="3537996"/>
            <a:ext cx="184343" cy="184343"/>
          </a:xfrm>
          <a:prstGeom prst="rect">
            <a:avLst/>
          </a:prstGeom>
        </p:spPr>
      </p:pic>
      <p:sp>
        <p:nvSpPr>
          <p:cNvPr id="35" name="Text 29"/>
          <p:cNvSpPr txBox="1"/>
          <p:nvPr/>
        </p:nvSpPr>
        <p:spPr>
          <a:xfrm>
            <a:off x="7818120" y="3429000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Anonim ma’lumotni bemorni oshkor qiladigan ma’lumotdan farqlash</a:t>
            </a:r>
            <a:endParaRPr lang="en-US" sz="1400" dirty="0"/>
          </a:p>
        </p:txBody>
      </p:sp>
      <p:sp>
        <p:nvSpPr>
          <p:cNvPr id="36" name="Shape 30"/>
          <p:cNvSpPr/>
          <p:nvPr/>
        </p:nvSpPr>
        <p:spPr>
          <a:xfrm>
            <a:off x="7360920" y="4123944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3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3340" y="4196364"/>
            <a:ext cx="184343" cy="184343"/>
          </a:xfrm>
          <a:prstGeom prst="rect">
            <a:avLst/>
          </a:prstGeom>
        </p:spPr>
      </p:pic>
      <p:sp>
        <p:nvSpPr>
          <p:cNvPr id="38" name="Text 31"/>
          <p:cNvSpPr txBox="1"/>
          <p:nvPr/>
        </p:nvSpPr>
        <p:spPr>
          <a:xfrm>
            <a:off x="7818120" y="4087368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Umumiy jadval va hujjatlarda birgalikdagi ishni tashkil etish</a:t>
            </a:r>
            <a:endParaRPr lang="en-US" sz="1400" dirty="0"/>
          </a:p>
        </p:txBody>
      </p:sp>
      <p:sp>
        <p:nvSpPr>
          <p:cNvPr id="39" name="Shape 32"/>
          <p:cNvSpPr/>
          <p:nvPr/>
        </p:nvSpPr>
        <p:spPr>
          <a:xfrm>
            <a:off x="7360920" y="4782312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3340" y="4854732"/>
            <a:ext cx="184343" cy="184343"/>
          </a:xfrm>
          <a:prstGeom prst="rect">
            <a:avLst/>
          </a:prstGeom>
        </p:spPr>
      </p:pic>
      <p:sp>
        <p:nvSpPr>
          <p:cNvPr id="41" name="Text 33"/>
          <p:cNvSpPr txBox="1"/>
          <p:nvPr/>
        </p:nvSpPr>
        <p:spPr>
          <a:xfrm>
            <a:off x="7818120" y="4745736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Fishingni tanish va hujumlardan himoya qoidalarini bilish</a:t>
            </a:r>
            <a:endParaRPr lang="en-US" sz="1400" dirty="0"/>
          </a:p>
        </p:txBody>
      </p:sp>
      <p:sp>
        <p:nvSpPr>
          <p:cNvPr id="42" name="Shape 34"/>
          <p:cNvSpPr/>
          <p:nvPr/>
        </p:nvSpPr>
        <p:spPr>
          <a:xfrm>
            <a:off x="7360920" y="5440680"/>
            <a:ext cx="329184" cy="329184"/>
          </a:xfrm>
          <a:prstGeom prst="roundRect">
            <a:avLst>
              <a:gd name="adj" fmla="val 24000"/>
            </a:avLst>
          </a:prstGeom>
          <a:solidFill>
            <a:srgbClr val="0F8B7E"/>
          </a:solidFill>
          <a:ln/>
        </p:spPr>
      </p:sp>
      <p:pic>
        <p:nvPicPr>
          <p:cNvPr id="4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3340" y="5513100"/>
            <a:ext cx="184343" cy="184343"/>
          </a:xfrm>
          <a:prstGeom prst="rect">
            <a:avLst/>
          </a:prstGeom>
        </p:spPr>
      </p:pic>
      <p:sp>
        <p:nvSpPr>
          <p:cNvPr id="44" name="Text 35"/>
          <p:cNvSpPr txBox="1"/>
          <p:nvPr/>
        </p:nvSpPr>
        <p:spPr>
          <a:xfrm>
            <a:off x="7818120" y="5404104"/>
            <a:ext cx="35506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Kiberhujumdan keyingi birinchi soatda nima qilishni bilish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O‘YLAB KO‘RING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Muassasangizda navbatchilik jadvali hozir qanday tuziladi?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14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783080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Qog‘ozda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783080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14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783080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Elektron pochtada yuboriladigan Excel fayl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172968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538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172968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Telegramdagi surat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196432" y="3172968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538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172968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Bitta umumiy onlayn fayl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Jadvalning ko‘p nusxasi — qaysi biri to‘g‘ri?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versions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Pochtadagi ilovalar versiyalarni ko‘paytiradi. Bitta umumiy fayl — yagona ishonchli manba.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qanday uzatiladi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Mijoz, server, ma’lumotlar bazasi — va tahlil natijasining yo‘li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QISMDAN 1-QISM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727149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Ma’lumotlar qanday uzatiladi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568397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568397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Bemor ma’lumotlari uchun qoidalar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405274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405274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Real vaqtda birgalikda ishlash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242152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242152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Google Hujjatlar va Jadvallar: asosiysi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8079029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079029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Kiberxavfsizlik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9915906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915906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QANDAY UZATILADI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Mijoz va server: har qanday tizim qanday ishlaydi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clientserver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Mehmon — telefoningiz yoki kompyuteringiz, ofitsiant — tarmoq orqali so‘rov, oshxona — server, ombor — ma’lumotlar bazasi.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QANDAY UZATILADI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So‘rov va javob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Tibbiy axborot tizimi, Google Disk va har qanday sayt shunday ishlaydi — soniyaning bir qismida.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22099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722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85800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Mijoz (klient)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Shifokorning telefoni yoki kompyuteri: brauzer yoki tibbiy tizim ilovasi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2460285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3" name="Shape 9"/>
          <p:cNvSpPr/>
          <p:nvPr/>
        </p:nvSpPr>
        <p:spPr>
          <a:xfrm>
            <a:off x="2844333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3516691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415" y="2155708"/>
            <a:ext cx="317480" cy="3174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981493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So‘rov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Tarmoq orqali iltimos ketadi: «bemorning tahlil natijasini ko‘rsat»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4755977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8" name="Shape 13"/>
          <p:cNvSpPr/>
          <p:nvPr/>
        </p:nvSpPr>
        <p:spPr>
          <a:xfrm>
            <a:off x="5140025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5812384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108" y="2155708"/>
            <a:ext cx="317480" cy="31748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277185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Foydalanuvchi huquqlarini tekshiradi va kerakli ma’lumotni qidiradi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7051670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3" name="Shape 17"/>
          <p:cNvSpPr/>
          <p:nvPr/>
        </p:nvSpPr>
        <p:spPr>
          <a:xfrm>
            <a:off x="7435718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8108076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2800" y="2155708"/>
            <a:ext cx="317480" cy="31748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572878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bazasi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Yozuvlarni qat’iy qoidalar bo‘yicha saqlaydi — registratura kartotekasi kabi</a:t>
            </a:r>
            <a:endParaRPr lang="en-US" sz="1500" dirty="0"/>
          </a:p>
        </p:txBody>
      </p:sp>
      <p:sp>
        <p:nvSpPr>
          <p:cNvPr id="27" name="Text 20"/>
          <p:cNvSpPr txBox="1"/>
          <p:nvPr/>
        </p:nvSpPr>
        <p:spPr>
          <a:xfrm>
            <a:off x="9347363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8" name="Shape 21"/>
          <p:cNvSpPr/>
          <p:nvPr/>
        </p:nvSpPr>
        <p:spPr>
          <a:xfrm>
            <a:off x="9731411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10403769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8493" y="2155708"/>
            <a:ext cx="317480" cy="31748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9868571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Natijali sahifa; yoki «topilmadi» (404), yoki «kirish taqiqlangan» (403)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O‘YLAB KO‘RING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Sizningcha, Google Diskingizdagi fayllar jismonan qayerda saqlanadi?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14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783080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O‘zbekistondagi serverlarda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783080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14884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783080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Xorijdagi ma’lumotlar markazlarida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172968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538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172968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telefonimda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6196432" y="3172968"/>
            <a:ext cx="5446624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538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172968"/>
            <a:ext cx="444078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Bilmayman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QANDAY UZATILADI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Bulut yoki o‘z serveringiz: ma’lumotlar jismonan qayerda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387188" cy="4407408"/>
          </a:xfrm>
          <a:prstGeom prst="roundRect">
            <a:avLst>
              <a:gd name="adj" fmla="val 2905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FBE3E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61" y="1903781"/>
            <a:ext cx="307238" cy="30723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54480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A832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Xorijdagi bulut (masalan, Google)</a:t>
            </a:r>
            <a:endParaRPr lang="en-US" sz="2100" dirty="0"/>
          </a:p>
        </p:txBody>
      </p:sp>
      <p:sp>
        <p:nvSpPr>
          <p:cNvPr id="11" name="Shape 7"/>
          <p:cNvSpPr/>
          <p:nvPr/>
        </p:nvSpPr>
        <p:spPr>
          <a:xfrm>
            <a:off x="1024128" y="2747772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1371600" y="265176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Serverlar kompaniyaniki; ma’lumotlar uning markazlarida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1024128" y="3506724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371600" y="341071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markazlari — Amerika, Yevropa va Osiyoda; Markaziy Osiyoda yo‘q</a:t>
            </a:r>
            <a:endParaRPr lang="en-US" sz="1800" dirty="0"/>
          </a:p>
        </p:txBody>
      </p:sp>
      <p:sp>
        <p:nvSpPr>
          <p:cNvPr id="15" name="Shape 11"/>
          <p:cNvSpPr/>
          <p:nvPr/>
        </p:nvSpPr>
        <p:spPr>
          <a:xfrm>
            <a:off x="1024128" y="4265676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1371600" y="4169664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Workspace’da hudud: faqat AQSH yoki Yevropa Ittifoqi (pullik)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1024128" y="5024628"/>
            <a:ext cx="128016" cy="12801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1371600" y="4928616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Shifrlash o‘g‘ridan himoya qiladi, lekin mamlakatni o‘zgartirmaydi</a:t>
            </a:r>
            <a:endParaRPr lang="en-US" sz="1800" dirty="0"/>
          </a:p>
        </p:txBody>
      </p:sp>
      <p:sp>
        <p:nvSpPr>
          <p:cNvPr id="19" name="Shape 15"/>
          <p:cNvSpPr/>
          <p:nvPr/>
        </p:nvSpPr>
        <p:spPr>
          <a:xfrm>
            <a:off x="6255868" y="1508760"/>
            <a:ext cx="5387188" cy="4407408"/>
          </a:xfrm>
          <a:prstGeom prst="roundRect">
            <a:avLst>
              <a:gd name="adj" fmla="val 2905"/>
            </a:avLst>
          </a:prstGeom>
          <a:solidFill>
            <a:srgbClr val="F3FBF7"/>
          </a:solidFill>
          <a:ln w="12700">
            <a:solidFill>
              <a:srgbClr val="BFE6CF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6530188" y="1783080"/>
            <a:ext cx="548640" cy="548640"/>
          </a:xfrm>
          <a:prstGeom prst="roundRect">
            <a:avLst>
              <a:gd name="adj" fmla="val 24000"/>
            </a:avLst>
          </a:prstGeom>
          <a:solidFill>
            <a:srgbClr val="DDF3E6"/>
          </a:solidFill>
          <a:ln/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888" y="1903781"/>
            <a:ext cx="307238" cy="307238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7261708" y="1783080"/>
            <a:ext cx="41070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E7A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O‘zbekistondagi server</a:t>
            </a:r>
            <a:endParaRPr lang="en-US" sz="2100" dirty="0"/>
          </a:p>
        </p:txBody>
      </p:sp>
      <p:sp>
        <p:nvSpPr>
          <p:cNvPr id="23" name="Shape 18"/>
          <p:cNvSpPr/>
          <p:nvPr/>
        </p:nvSpPr>
        <p:spPr>
          <a:xfrm>
            <a:off x="6731356" y="2747772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7078828" y="2651760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Zangiotadagi davlat ma’lumotlar markazi: 2022-yildan, Tier III</a:t>
            </a:r>
            <a:endParaRPr lang="en-US" sz="1800" dirty="0"/>
          </a:p>
        </p:txBody>
      </p:sp>
      <p:sp>
        <p:nvSpPr>
          <p:cNvPr id="25" name="Shape 20"/>
          <p:cNvSpPr/>
          <p:nvPr/>
        </p:nvSpPr>
        <p:spPr>
          <a:xfrm>
            <a:off x="6731356" y="3506724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7078828" y="3410712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Klinikaning o‘z serveri: o‘z kalitlari — va o‘z mas’uliyati</a:t>
            </a:r>
            <a:endParaRPr lang="en-US" sz="1800" dirty="0"/>
          </a:p>
        </p:txBody>
      </p:sp>
      <p:sp>
        <p:nvSpPr>
          <p:cNvPr id="27" name="Shape 22"/>
          <p:cNvSpPr/>
          <p:nvPr/>
        </p:nvSpPr>
        <p:spPr>
          <a:xfrm>
            <a:off x="6731356" y="4265676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7078828" y="4169664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Zaxira nusxalar, yangilanishlar va xonani qo‘riqlash kerak</a:t>
            </a:r>
            <a:endParaRPr lang="en-US" sz="1800" dirty="0"/>
          </a:p>
        </p:txBody>
      </p:sp>
      <p:sp>
        <p:nvSpPr>
          <p:cNvPr id="29" name="Shape 24"/>
          <p:cNvSpPr/>
          <p:nvPr/>
        </p:nvSpPr>
        <p:spPr>
          <a:xfrm>
            <a:off x="6731356" y="5024628"/>
            <a:ext cx="128016" cy="12801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7078828" y="4928616"/>
            <a:ext cx="428990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ma’lumotlari — tibbiy axborot tizimida, xorijdagi bulutda emas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QANDAY UZATILADI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«Har kim bilan alohida» yoki milliy markaz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hub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To‘g‘ridan-to‘g‘ri: har yangi klinika bilan aloqalar ko‘payadi. Markaz orqali: har biri bir marta, yagona standartda ulanadi.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QANDAY UZATILADI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Tahlil natijasining yo‘li: analizatordan shifokorgacha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request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Analizator → laboratoriya serveri → milliy tizim → shifokor ekrani. Qulf — himoyalangan HTTPS ulanishi.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Tahlil natijasining yo‘lini tartib bilan joylashtiring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508760"/>
            <a:ext cx="11094415" cy="685800"/>
          </a:xfrm>
          <a:prstGeom prst="roundRect">
            <a:avLst>
              <a:gd name="adj" fmla="val 18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1641348"/>
            <a:ext cx="420624" cy="420624"/>
          </a:xfrm>
          <a:prstGeom prst="ellipse">
            <a:avLst/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508760"/>
            <a:ext cx="100885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Analizator natijani laboratoriya serveriga uzatadi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548640" y="2322576"/>
            <a:ext cx="11094415" cy="685800"/>
          </a:xfrm>
          <a:prstGeom prst="roundRect">
            <a:avLst>
              <a:gd name="adj" fmla="val 18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2455164"/>
            <a:ext cx="420624" cy="420624"/>
          </a:xfrm>
          <a:prstGeom prst="ellipse">
            <a:avLst/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1371600" y="2322576"/>
            <a:ext cx="100885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 kartani ochadi — natija ekranda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548640" y="3136392"/>
            <a:ext cx="11094415" cy="685800"/>
          </a:xfrm>
          <a:prstGeom prst="roundRect">
            <a:avLst>
              <a:gd name="adj" fmla="val 18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31520" y="3268980"/>
            <a:ext cx="420624" cy="420624"/>
          </a:xfrm>
          <a:prstGeom prst="ellipse">
            <a:avLst/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136392"/>
            <a:ext cx="100885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Laboratoriya serveri natijani milliy tizimga yuboradi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548640" y="3950208"/>
            <a:ext cx="11094415" cy="685800"/>
          </a:xfrm>
          <a:prstGeom prst="roundRect">
            <a:avLst>
              <a:gd name="adj" fmla="val 18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31520" y="4082796"/>
            <a:ext cx="420624" cy="420624"/>
          </a:xfrm>
          <a:prstGeom prst="ellipse">
            <a:avLst/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371600" y="3950208"/>
            <a:ext cx="100885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Shtrix-kodli probirka analizatorga qo‘yiladi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548640" y="4764024"/>
            <a:ext cx="11094415" cy="685800"/>
          </a:xfrm>
          <a:prstGeom prst="roundRect">
            <a:avLst>
              <a:gd name="adj" fmla="val 18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31520" y="4896612"/>
            <a:ext cx="420624" cy="420624"/>
          </a:xfrm>
          <a:prstGeom prst="ellipse">
            <a:avLst/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</p:txBody>
      </p:sp>
      <p:sp>
        <p:nvSpPr>
          <p:cNvPr id="22" name="Text 19"/>
          <p:cNvSpPr txBox="1"/>
          <p:nvPr/>
        </p:nvSpPr>
        <p:spPr>
          <a:xfrm>
            <a:off x="1371600" y="4764024"/>
            <a:ext cx="100885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Tizim natijani bemor kartasiga (MED-ID) yozadi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Tahlil natijasining yo‘lini tartib bilan joylashtiring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11094415" cy="593954"/>
          </a:xfrm>
          <a:prstGeom prst="roundRect">
            <a:avLst>
              <a:gd name="adj" fmla="val 21553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31520" y="1595425"/>
            <a:ext cx="420624" cy="420624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508760"/>
            <a:ext cx="10088575" cy="593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Shtrix-kodli probirka analizatorga qo‘yiladi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548640" y="2230730"/>
            <a:ext cx="11094415" cy="593954"/>
          </a:xfrm>
          <a:prstGeom prst="roundRect">
            <a:avLst>
              <a:gd name="adj" fmla="val 21553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31520" y="2317394"/>
            <a:ext cx="420624" cy="420624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2230730"/>
            <a:ext cx="10088575" cy="593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Analizator natijani laboratoriya serveriga uzatadi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548640" y="2952699"/>
            <a:ext cx="11094415" cy="593954"/>
          </a:xfrm>
          <a:prstGeom prst="roundRect">
            <a:avLst>
              <a:gd name="adj" fmla="val 21553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31520" y="3039364"/>
            <a:ext cx="420624" cy="420624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2952699"/>
            <a:ext cx="10088575" cy="593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Laboratoriya serveri natijani milliy tizimga yuboradi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548640" y="3674669"/>
            <a:ext cx="11094415" cy="593954"/>
          </a:xfrm>
          <a:prstGeom prst="roundRect">
            <a:avLst>
              <a:gd name="adj" fmla="val 21553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31520" y="3761334"/>
            <a:ext cx="420624" cy="420624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1371600" y="3674669"/>
            <a:ext cx="10088575" cy="593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Tizim natijani bemor kartasiga (MED-ID) yozadi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548640" y="4396638"/>
            <a:ext cx="11094415" cy="593954"/>
          </a:xfrm>
          <a:prstGeom prst="roundRect">
            <a:avLst>
              <a:gd name="adj" fmla="val 21553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31520" y="4483303"/>
            <a:ext cx="420624" cy="420624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1371600" y="4396638"/>
            <a:ext cx="10088575" cy="593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 kartani ochadi — natija ekranda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548640" y="5210048"/>
            <a:ext cx="11094415" cy="998728"/>
          </a:xfrm>
          <a:prstGeom prst="roundRect">
            <a:avLst>
              <a:gd name="adj" fmla="val 12818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731520" y="539292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04" y="5493512"/>
            <a:ext cx="256032" cy="256032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1325880" y="5438648"/>
            <a:ext cx="10134295" cy="632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Probirka → analizator → laboratoriya serveri → milliy tizim → bemor kartasi → shifokor ekrani. Butun yo‘lda kanal shifrlangan (HTTPS).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ma’lumotlari uchun qoidalar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2026-yilgi qonun, ma’lumotlarning uch toifasi va anonimlashtirish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QISMDAN 2-QISM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Ma’lumotlar qanday uzatiladi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568397" y="5779008"/>
            <a:ext cx="1727149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568397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Bemor ma’lumotlari uchun qoidalar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405274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405274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Real vaqtda birgalikda ishlash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242152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242152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Google Hujjatlar va Jadvallar: asosiysi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8079029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079029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Kiberxavfsizlik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9915906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915906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QONUN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2026-yilgi qonun: nimani mamlakatda saqlash shart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tur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 faqat O‘zbekistonda saqlanishi shart (O‘RQ-1125)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mamlakatda: biometrik, genetik ma’lumotlar va aloqa abonentlari ma’lumotlari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Qolganlari — xorijga faqat qonun shartlari bilan: ishonchli mamlakat, namunaviy shartnoma yoki standartlar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Salomatlik haqidagi ma’lumotlar alohida toifa va shifokorlik siri bo‘lib qoladi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 qoidasi o‘zgarmadi: bemor ma’lumotlari — faqat tibbiy axborot tizimida, Google Diskda va ommaviy SIda emas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lex.uz · ZRU-1125 (26.03.2026), ZRU-547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MA’LUMOTLARI UCHUN QOIDALAR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Ma’lumotlarning uch toifasi: qayerda saqlash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495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Salomatlik haqidagi ma’lumotlar — alohida toifa va shifokorlik siri; xorijga — faqat qonun shartlari bilan. Google serverlari — xorijda.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2077720"/>
            <a:ext cx="3515258" cy="3494786"/>
          </a:xfrm>
          <a:prstGeom prst="roundRect">
            <a:avLst>
              <a:gd name="adj" fmla="val 3663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22960" y="235204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778" y="2492858"/>
            <a:ext cx="358445" cy="35844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822960" y="3220720"/>
            <a:ext cx="2966618" cy="2123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Qizil: faqat tibbiy axborot tizimida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Bemorni ko‘rsatadigan hamma narsa: F.I.Sh., tashxis, tasvir, tahlil. Xodimlarning shaxsiy ma’lumotlari ham: telefon, pasport.</a:t>
            </a:r>
            <a:endParaRPr lang="en-US" sz="2100" dirty="0"/>
          </a:p>
        </p:txBody>
      </p:sp>
      <p:sp>
        <p:nvSpPr>
          <p:cNvPr id="12" name="Shape 8"/>
          <p:cNvSpPr/>
          <p:nvPr/>
        </p:nvSpPr>
        <p:spPr>
          <a:xfrm>
            <a:off x="4338218" y="2077720"/>
            <a:ext cx="3515258" cy="3494786"/>
          </a:xfrm>
          <a:prstGeom prst="roundRect">
            <a:avLst>
              <a:gd name="adj" fmla="val 3663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612538" y="235204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3356" y="2492858"/>
            <a:ext cx="358445" cy="358445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612538" y="3220720"/>
            <a:ext cx="2966618" cy="2123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Sariq: minimal ma’lumot, cheklangan kirish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Anonim jamlanmalar; navbatchilik jadvali — faqat familiya va smena. Kirish — aniq shaxslarga, havola orqali emas.</a:t>
            </a:r>
            <a:endParaRPr lang="en-US" sz="2100" dirty="0"/>
          </a:p>
        </p:txBody>
      </p:sp>
      <p:sp>
        <p:nvSpPr>
          <p:cNvPr id="16" name="Shape 11"/>
          <p:cNvSpPr/>
          <p:nvPr/>
        </p:nvSpPr>
        <p:spPr>
          <a:xfrm>
            <a:off x="8127797" y="2077720"/>
            <a:ext cx="3515258" cy="3494786"/>
          </a:xfrm>
          <a:prstGeom prst="roundRect">
            <a:avLst>
              <a:gd name="adj" fmla="val 3663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8402117" y="2352040"/>
            <a:ext cx="640080" cy="640080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2934" y="2492858"/>
            <a:ext cx="358445" cy="35844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8402117" y="3220720"/>
            <a:ext cx="2966618" cy="2123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Yashil: Google Diskda, kirish nazorati bilan</a:t>
            </a:r>
            <a:endParaRPr lang="en-US" sz="21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Shaxsiy ma’lumotsiz hujjatlar: jadval shabloni, F.I.Sh.siz buyruqlar, rejalar, uslubiy materiallar.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hujjatni qayerda saqlash mumkin? Uch toifa bo‘yicha taqsimlang.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508760"/>
            <a:ext cx="3545738" cy="566928"/>
          </a:xfrm>
          <a:prstGeom prst="roundRect">
            <a:avLst>
              <a:gd name="adj" fmla="val 50000"/>
            </a:avLst>
          </a:prstGeom>
          <a:solidFill>
            <a:srgbClr val="FBE3E1"/>
          </a:solidFill>
          <a:ln/>
        </p:spPr>
      </p:sp>
      <p:sp>
        <p:nvSpPr>
          <p:cNvPr id="9" name="Shape 6"/>
          <p:cNvSpPr/>
          <p:nvPr/>
        </p:nvSpPr>
        <p:spPr>
          <a:xfrm>
            <a:off x="749808" y="1682496"/>
            <a:ext cx="219456" cy="219456"/>
          </a:xfrm>
          <a:prstGeom prst="ellipse">
            <a:avLst/>
          </a:prstGeom>
          <a:solidFill>
            <a:srgbClr val="D6453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097280" y="1508760"/>
            <a:ext cx="285993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tibbiy tizimda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4322978" y="1508760"/>
            <a:ext cx="3545738" cy="566928"/>
          </a:xfrm>
          <a:prstGeom prst="roundRect">
            <a:avLst>
              <a:gd name="adj" fmla="val 50000"/>
            </a:avLst>
          </a:prstGeom>
          <a:solidFill>
            <a:srgbClr val="FBEFD9"/>
          </a:solidFill>
          <a:ln/>
        </p:spPr>
      </p:sp>
      <p:sp>
        <p:nvSpPr>
          <p:cNvPr id="12" name="Shape 9"/>
          <p:cNvSpPr/>
          <p:nvPr/>
        </p:nvSpPr>
        <p:spPr>
          <a:xfrm>
            <a:off x="4524146" y="1682496"/>
            <a:ext cx="219456" cy="219456"/>
          </a:xfrm>
          <a:prstGeom prst="ellipse">
            <a:avLst/>
          </a:prstGeom>
          <a:solidFill>
            <a:srgbClr val="D98E1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871618" y="1508760"/>
            <a:ext cx="285993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Anonim, cheklangan kirish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8097317" y="1508760"/>
            <a:ext cx="3545738" cy="566928"/>
          </a:xfrm>
          <a:prstGeom prst="roundRect">
            <a:avLst>
              <a:gd name="adj" fmla="val 50000"/>
            </a:avLst>
          </a:prstGeom>
          <a:solidFill>
            <a:srgbClr val="DDF3E6"/>
          </a:solidFill>
          <a:ln/>
        </p:spPr>
      </p:sp>
      <p:sp>
        <p:nvSpPr>
          <p:cNvPr id="15" name="Shape 12"/>
          <p:cNvSpPr/>
          <p:nvPr/>
        </p:nvSpPr>
        <p:spPr>
          <a:xfrm>
            <a:off x="8298485" y="1682496"/>
            <a:ext cx="219456" cy="219456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8645957" y="1508760"/>
            <a:ext cx="285993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Diskda mumkin, nazorat bilan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548640" y="2377440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13232" y="2514600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2377440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 bemorlarining tashxislari bilan ro‘yxati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233008" y="2377440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397600" y="2514600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6964528" y="2377440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Bo‘limlar bo‘yicha oylik tashriflar soni, ismsiz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548640" y="3145536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13232" y="3282696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5" name="Text 22"/>
          <p:cNvSpPr txBox="1"/>
          <p:nvPr/>
        </p:nvSpPr>
        <p:spPr>
          <a:xfrm>
            <a:off x="1280160" y="3145536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Infeksiyalar profilaktikasi bo‘yicha tadbirlar rejasi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6233008" y="3145536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397600" y="3282696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8" name="Text 25"/>
          <p:cNvSpPr txBox="1"/>
          <p:nvPr/>
        </p:nvSpPr>
        <p:spPr>
          <a:xfrm>
            <a:off x="6964528" y="3145536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Xodimlar ro‘yxati: telefon va pasport ma’lumotlari bilan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548640" y="3913632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13232" y="4050792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31" name="Text 28"/>
          <p:cNvSpPr txBox="1"/>
          <p:nvPr/>
        </p:nvSpPr>
        <p:spPr>
          <a:xfrm>
            <a:off x="1280160" y="3913632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Hamshiralar uchun o‘quv taqdimoti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6233008" y="3913632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397600" y="4050792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6964528" y="3913632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Tuman bo‘yicha KXT kodlari statistikasi, anonim</a:t>
            </a:r>
            <a:endParaRPr lang="en-US" sz="1600" dirty="0"/>
          </a:p>
        </p:txBody>
      </p:sp>
      <p:sp>
        <p:nvSpPr>
          <p:cNvPr id="35" name="Shape 32"/>
          <p:cNvSpPr/>
          <p:nvPr/>
        </p:nvSpPr>
        <p:spPr>
          <a:xfrm>
            <a:off x="548640" y="4681728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713232" y="4818888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7" name="Text 34"/>
          <p:cNvSpPr txBox="1"/>
          <p:nvPr/>
        </p:nvSpPr>
        <p:spPr>
          <a:xfrm>
            <a:off x="1280160" y="4681728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F.I.Sh. yozilgan tahlil natijasi</a:t>
            </a:r>
            <a:endParaRPr lang="en-US" sz="1600" dirty="0"/>
          </a:p>
        </p:txBody>
      </p:sp>
      <p:sp>
        <p:nvSpPr>
          <p:cNvPr id="38" name="Shape 35"/>
          <p:cNvSpPr/>
          <p:nvPr/>
        </p:nvSpPr>
        <p:spPr>
          <a:xfrm>
            <a:off x="6233008" y="4681728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6397600" y="4818888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300" dirty="0"/>
          </a:p>
        </p:txBody>
      </p:sp>
      <p:sp>
        <p:nvSpPr>
          <p:cNvPr id="40" name="Text 37"/>
          <p:cNvSpPr txBox="1"/>
          <p:nvPr/>
        </p:nvSpPr>
        <p:spPr>
          <a:xfrm>
            <a:off x="6964528" y="4681728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Sarf materiallarini xarid qilish rejasi</a:t>
            </a:r>
            <a:endParaRPr lang="en-US" sz="1600" dirty="0"/>
          </a:p>
        </p:txBody>
      </p:sp>
      <p:sp>
        <p:nvSpPr>
          <p:cNvPr id="41" name="Shape 38"/>
          <p:cNvSpPr/>
          <p:nvPr/>
        </p:nvSpPr>
        <p:spPr>
          <a:xfrm>
            <a:off x="548640" y="5449824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713232" y="5586984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300" dirty="0"/>
          </a:p>
        </p:txBody>
      </p:sp>
      <p:sp>
        <p:nvSpPr>
          <p:cNvPr id="43" name="Text 40"/>
          <p:cNvSpPr txBox="1"/>
          <p:nvPr/>
        </p:nvSpPr>
        <p:spPr>
          <a:xfrm>
            <a:off x="1280160" y="5449824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Bemorlar mamnunligi so‘rovining umumiy natijalari</a:t>
            </a:r>
            <a:endParaRPr lang="en-US" sz="1600" dirty="0"/>
          </a:p>
        </p:txBody>
      </p:sp>
      <p:sp>
        <p:nvSpPr>
          <p:cNvPr id="44" name="Shape 41"/>
          <p:cNvSpPr/>
          <p:nvPr/>
        </p:nvSpPr>
        <p:spPr>
          <a:xfrm>
            <a:off x="6233008" y="5449824"/>
            <a:ext cx="5410048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6397600" y="5586984"/>
            <a:ext cx="384048" cy="384048"/>
          </a:xfrm>
          <a:prstGeom prst="ellipse">
            <a:avLst/>
          </a:prstGeom>
          <a:solidFill>
            <a:srgbClr val="2E4A4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300" dirty="0"/>
          </a:p>
        </p:txBody>
      </p:sp>
      <p:sp>
        <p:nvSpPr>
          <p:cNvPr id="46" name="Text 43"/>
          <p:cNvSpPr txBox="1"/>
          <p:nvPr/>
        </p:nvSpPr>
        <p:spPr>
          <a:xfrm>
            <a:off x="6964528" y="5449824"/>
            <a:ext cx="44956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ismi yozilgan rentgen tasvirining surati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hujjatni qayerda saqlash mumkin? Uch toifa bo‘yicha taqsimlang.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508760"/>
            <a:ext cx="3545738" cy="566928"/>
          </a:xfrm>
          <a:prstGeom prst="roundRect">
            <a:avLst>
              <a:gd name="adj" fmla="val 19355"/>
            </a:avLst>
          </a:prstGeom>
          <a:solidFill>
            <a:srgbClr val="D6453D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tibbiy tizimda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48640" y="2221992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FBE3E1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85800" y="2221992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64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2221992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 bemorlarining tashxislari bilan ro‘yxati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48640" y="2924556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FBE3E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85800" y="2924556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64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1143000" y="2924556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Xodimlar ro‘yxati: telefon va pasport ma’lumotlari bilan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548640" y="3627120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FBE3E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85800" y="3627120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64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1143000" y="3627120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F.I.Sh. yozilgan tahlil natijasi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548640" y="4329684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FBE3E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85800" y="4329684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645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143000" y="4329684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ismi yozilgan rentgen tasvirining surati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4322978" y="1508760"/>
            <a:ext cx="3545738" cy="566928"/>
          </a:xfrm>
          <a:prstGeom prst="roundRect">
            <a:avLst>
              <a:gd name="adj" fmla="val 19355"/>
            </a:avLst>
          </a:prstGeom>
          <a:solidFill>
            <a:srgbClr val="D98E1E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Anonim, cheklangan kirish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4322978" y="2221992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FBEFD9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460138" y="2221992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98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4917338" y="2221992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Bo‘limlar bo‘yicha oylik tashriflar soni, ismsiz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4322978" y="2924556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FBEFD9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4460138" y="2924556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98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4917338" y="2924556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Tuman bo‘yicha KXT kodlari statistikasi, anonim</a:t>
            </a:r>
            <a:endParaRPr lang="en-US" sz="1500" dirty="0"/>
          </a:p>
        </p:txBody>
      </p:sp>
      <p:sp>
        <p:nvSpPr>
          <p:cNvPr id="27" name="Shape 24"/>
          <p:cNvSpPr/>
          <p:nvPr/>
        </p:nvSpPr>
        <p:spPr>
          <a:xfrm>
            <a:off x="4322978" y="3627120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FBEFD9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4460138" y="3627120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98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4917338" y="3627120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Bemorlar mamnunligi so‘rovining umumiy natijalari</a:t>
            </a:r>
            <a:endParaRPr lang="en-US" sz="1500" dirty="0"/>
          </a:p>
        </p:txBody>
      </p:sp>
      <p:sp>
        <p:nvSpPr>
          <p:cNvPr id="30" name="Text 27"/>
          <p:cNvSpPr txBox="1"/>
          <p:nvPr/>
        </p:nvSpPr>
        <p:spPr>
          <a:xfrm>
            <a:off x="8097317" y="1508760"/>
            <a:ext cx="3545738" cy="566928"/>
          </a:xfrm>
          <a:prstGeom prst="roundRect">
            <a:avLst>
              <a:gd name="adj" fmla="val 19355"/>
            </a:avLst>
          </a:prstGeom>
          <a:solidFill>
            <a:srgbClr val="2E9E5B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Diskda mumkin, nazorat bilan</a:t>
            </a:r>
            <a:endParaRPr lang="en-US" sz="1500" dirty="0"/>
          </a:p>
        </p:txBody>
      </p:sp>
      <p:sp>
        <p:nvSpPr>
          <p:cNvPr id="31" name="Shape 28"/>
          <p:cNvSpPr/>
          <p:nvPr/>
        </p:nvSpPr>
        <p:spPr>
          <a:xfrm>
            <a:off x="8097317" y="2221992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DDF3E6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8234477" y="2221992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33" name="Text 30"/>
          <p:cNvSpPr txBox="1"/>
          <p:nvPr/>
        </p:nvSpPr>
        <p:spPr>
          <a:xfrm>
            <a:off x="8691677" y="2221992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Infeksiyalar profilaktikasi bo‘yicha tadbirlar rejasi</a:t>
            </a:r>
            <a:endParaRPr lang="en-US" sz="1500" dirty="0"/>
          </a:p>
        </p:txBody>
      </p:sp>
      <p:sp>
        <p:nvSpPr>
          <p:cNvPr id="34" name="Shape 31"/>
          <p:cNvSpPr/>
          <p:nvPr/>
        </p:nvSpPr>
        <p:spPr>
          <a:xfrm>
            <a:off x="8097317" y="2924556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DDF3E6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8234477" y="2924556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36" name="Text 33"/>
          <p:cNvSpPr txBox="1"/>
          <p:nvPr/>
        </p:nvSpPr>
        <p:spPr>
          <a:xfrm>
            <a:off x="8691677" y="2924556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Hamshiralar uchun o‘quv taqdimoti</a:t>
            </a:r>
            <a:endParaRPr lang="en-US" sz="1500" dirty="0"/>
          </a:p>
        </p:txBody>
      </p:sp>
      <p:sp>
        <p:nvSpPr>
          <p:cNvPr id="37" name="Shape 34"/>
          <p:cNvSpPr/>
          <p:nvPr/>
        </p:nvSpPr>
        <p:spPr>
          <a:xfrm>
            <a:off x="8097317" y="3627120"/>
            <a:ext cx="3545738" cy="629412"/>
          </a:xfrm>
          <a:prstGeom prst="roundRect">
            <a:avLst>
              <a:gd name="adj" fmla="val 14528"/>
            </a:avLst>
          </a:prstGeom>
          <a:solidFill>
            <a:srgbClr val="DDF3E6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8234477" y="3627120"/>
            <a:ext cx="411480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00" dirty="0"/>
          </a:p>
        </p:txBody>
      </p:sp>
      <p:sp>
        <p:nvSpPr>
          <p:cNvPr id="39" name="Text 36"/>
          <p:cNvSpPr txBox="1"/>
          <p:nvPr/>
        </p:nvSpPr>
        <p:spPr>
          <a:xfrm>
            <a:off x="8691677" y="3627120"/>
            <a:ext cx="2768498" cy="6294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Sarf materiallarini xarid qilish rejasi</a:t>
            </a:r>
            <a:endParaRPr lang="en-US" sz="1500" dirty="0"/>
          </a:p>
        </p:txBody>
      </p:sp>
      <p:sp>
        <p:nvSpPr>
          <p:cNvPr id="40" name="Shape 37"/>
          <p:cNvSpPr/>
          <p:nvPr/>
        </p:nvSpPr>
        <p:spPr>
          <a:xfrm>
            <a:off x="548640" y="5257800"/>
            <a:ext cx="11094415" cy="936752"/>
          </a:xfrm>
          <a:prstGeom prst="roundRect">
            <a:avLst>
              <a:gd name="adj" fmla="val 1366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731520" y="544068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4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04" y="5541264"/>
            <a:ext cx="256032" cy="256032"/>
          </a:xfrm>
          <a:prstGeom prst="rect">
            <a:avLst/>
          </a:prstGeom>
        </p:spPr>
      </p:pic>
      <p:sp>
        <p:nvSpPr>
          <p:cNvPr id="43" name="Text 39"/>
          <p:cNvSpPr txBox="1"/>
          <p:nvPr/>
        </p:nvSpPr>
        <p:spPr>
          <a:xfrm>
            <a:off x="1325880" y="5486400"/>
            <a:ext cx="10134295" cy="570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E’tibor bering — xodimlar ro‘yxati: telefon va pasport ham shaxsga doir ma’lumot, ular Google Diskka qo‘yilmaydi. Ismsiz jamlanmalar — faqat aniq shaxslarga.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ANONIMLASHTIRISH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Ma’lumotlarni anonimlashtirish nimani anglatadi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F.I.Sh.ni olib tashlash yetarli emas: odamni boshqa belgilaridan ham tanib olishadi.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22099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722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85800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Aniq identifikatorlarni olib tashlash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F.I.Sh., MED-ID, pasport, telefon, aniq manzil, surat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2460285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3" name="Shape 9"/>
          <p:cNvSpPr/>
          <p:nvPr/>
        </p:nvSpPr>
        <p:spPr>
          <a:xfrm>
            <a:off x="2844333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3516691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415" y="2155708"/>
            <a:ext cx="317480" cy="3174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981493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Sana va joylarni umumlashtirish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Tug‘ilgan sana o‘rniga yosh, manzil o‘rniga tuman, kun o‘rniga oy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4755977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8" name="Shape 13"/>
          <p:cNvSpPr/>
          <p:nvPr/>
        </p:nvSpPr>
        <p:spPr>
          <a:xfrm>
            <a:off x="5140025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5812384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108" y="2155708"/>
            <a:ext cx="317480" cy="31748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277185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Izohlardagi tavsiflarni olib tashlash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«Maktab direktorining rafiqasi» odamni familiyadan kam oshkor qilmaydi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7051670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3" name="Shape 17"/>
          <p:cNvSpPr/>
          <p:nvPr/>
        </p:nvSpPr>
        <p:spPr>
          <a:xfrm>
            <a:off x="7435718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8108076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2800" y="2155708"/>
            <a:ext cx="317480" cy="31748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572878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Kichik guruhlarni tekshirish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Kichik tumandagi kam uchraydigan tashxis bitta odamni ko‘rsatadi</a:t>
            </a:r>
            <a:endParaRPr lang="en-US" sz="1500" dirty="0"/>
          </a:p>
        </p:txBody>
      </p:sp>
      <p:sp>
        <p:nvSpPr>
          <p:cNvPr id="27" name="Text 20"/>
          <p:cNvSpPr txBox="1"/>
          <p:nvPr/>
        </p:nvSpPr>
        <p:spPr>
          <a:xfrm>
            <a:off x="9347363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8" name="Shape 21"/>
          <p:cNvSpPr/>
          <p:nvPr/>
        </p:nvSpPr>
        <p:spPr>
          <a:xfrm>
            <a:off x="9731411" y="1829816"/>
            <a:ext cx="1911645" cy="3108960"/>
          </a:xfrm>
          <a:prstGeom prst="roundRect">
            <a:avLst>
              <a:gd name="adj" fmla="val 669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10403769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8493" y="2155708"/>
            <a:ext cx="317480" cy="31748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9868571" y="2735072"/>
            <a:ext cx="1637325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jamlanmani uzatish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bemor haqidagi qatorlar emas, bo‘lim va oylar bo‘yicha sonlar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Bemorni hali ham tanib olish mumkin bo‘lgan kataklarni belgilang (o‘quv ma’lumotlari)</a:t>
            </a:r>
            <a:endParaRPr lang="en-US" sz="26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45488"/>
          <a:ext cx="11094415" cy="914400"/>
        </p:xfrm>
        <a:graphic>
          <a:graphicData uri="http://schemas.openxmlformats.org/drawingml/2006/table">
            <a:tbl>
              <a:tblPr/>
              <a:tblGrid>
                <a:gridCol w="1745130"/>
                <a:gridCol w="935736"/>
                <a:gridCol w="2952905"/>
                <a:gridCol w="2880975"/>
                <a:gridCol w="2579669"/>
              </a:tblGrid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Yozuv kodi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Yoshi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Tuman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Tashxis (KXT-10)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Izoh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Yunusobod tumani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I10 Gipertenziya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oydan keyin nazorat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12.03.1971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Chilonzor tumani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E11 2-tur qandli diabet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Navoiy ko‘chasi, 14-uy, 5-xonadon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J45 Astma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Allergologga yo‘llandi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Bo‘stonliq tumani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E11 2-tur qandli diabet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Tel.: +998 90 000-11-22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Mirzo Ulug‘bek tumani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C50 Sut bezi saratoni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5-maktab direktorining rafiqasi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Bo‘stonliq tumani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E84 Mukovistsidoz (kam uchraydi)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Takroriy tashrif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MED-ID 1029384756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Chilonzor tumani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I21 Miokard infarkti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Uyga chiqarildi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Yunusobod tumani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J06 O‘RVI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Maktab uchun ma’lumotnoma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Bemorni hali ham tanib olish mumkin bo‘lgan kataklarni belgilang (o‘quv ma’lumotlari)</a:t>
            </a:r>
            <a:endParaRPr lang="en-US" sz="26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45488"/>
          <a:ext cx="11094415" cy="914400"/>
        </p:xfrm>
        <a:graphic>
          <a:graphicData uri="http://schemas.openxmlformats.org/drawingml/2006/table">
            <a:tbl>
              <a:tblPr/>
              <a:tblGrid>
                <a:gridCol w="1745130"/>
                <a:gridCol w="935736"/>
                <a:gridCol w="2952905"/>
                <a:gridCol w="2880975"/>
                <a:gridCol w="2579669"/>
              </a:tblGrid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Yozuv kodi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Yoshi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Tuman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Tashxis (KXT-10)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Izoh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Yunusobod tumani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I10 Gipertenziya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oydan keyin nazorat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12.03.1971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Chilonzor tumani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E11 2-tur qandli diabet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Navoiy ko‘chasi, 14-uy, 5-xonadon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J45 Astma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Allergologga yo‘llandi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Bo‘stonliq tumani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E11 2-tur qandli diabet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Tel.: +998 90 000-11-22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Mirzo Ulug‘bek tumani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C50 Sut bezi saratoni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5-maktab direktorining rafiqasi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Bo‘stonliq tumani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E84 Mukovistsidoz (kam uchraydi)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Takroriy tashrif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32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MED-ID 1029384756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3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Chilonzor tumani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I21 Miokard infarkti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Uyga chiqarildi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P-08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Yunusobod tumani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J06 O‘RVI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Maktab uchun ma’lumotnoma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548640" y="5394960"/>
            <a:ext cx="11094415" cy="731520"/>
          </a:xfrm>
          <a:prstGeom prst="roundRect">
            <a:avLst>
              <a:gd name="adj" fmla="val 17500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731520" y="557784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04" y="5678424"/>
            <a:ext cx="256032" cy="256032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325880" y="5623560"/>
            <a:ext cx="101342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Oshkor qiladi: tug‘ilgan sana, manzil, telefon, odam tavsifi, MED-ID va tumandagi kam uchraydigan tashxis. Yosh va tumanning o‘zi — yo‘q.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vaqtda birgalikda ishlash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Hamma uchun bitta jadval — uni telefonlaringizdan to‘ldirasiz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QISMDAN 3-QISM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Ma’lumotlar qanday uzatiladi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568397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568397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Bemor ma’lumotlari uchun qoidalar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405274" y="5779008"/>
            <a:ext cx="1727149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405274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Real vaqtda birgalikda ishlash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242152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242152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Google Hujjatlar va Jadvallar: asosiysi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8079029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079029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Kiberxavfsizlik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9915906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915906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VAQTDA BIRGALIKDA ISHLASH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Bitta fayl — ko‘p muallif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084168" y="1508760"/>
            <a:ext cx="4023360" cy="548640"/>
          </a:xfrm>
          <a:prstGeom prst="roundRect">
            <a:avLst>
              <a:gd name="adj" fmla="val 50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Bitta umumiy fayl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548640" y="2240280"/>
            <a:ext cx="3545738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9808" y="244144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2566172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508760" y="2423160"/>
            <a:ext cx="240273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Bitta versiya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Hamma bitta faylda ishlaydi — pochtadagi ilovalar va nusxalarsiz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4322978" y="2240280"/>
            <a:ext cx="3545738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524146" y="244144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871" y="2566172"/>
            <a:ext cx="317480" cy="317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283098" y="2423160"/>
            <a:ext cx="240273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O‘zgarishlar darhol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Tuzatish bir necha soniyada hammaga ko‘rinadi</a:t>
            </a:r>
            <a:endParaRPr lang="en-US" sz="1700" dirty="0"/>
          </a:p>
        </p:txBody>
      </p:sp>
      <p:sp>
        <p:nvSpPr>
          <p:cNvPr id="16" name="Shape 11"/>
          <p:cNvSpPr/>
          <p:nvPr/>
        </p:nvSpPr>
        <p:spPr>
          <a:xfrm>
            <a:off x="8097317" y="2240280"/>
            <a:ext cx="3545738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8298485" y="244144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209" y="2566172"/>
            <a:ext cx="317480" cy="31748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9057437" y="2423160"/>
            <a:ext cx="240273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 yozayotgani ko‘rinadi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muallifning o‘z rangli kursori va ismi bor</a:t>
            </a:r>
            <a:endParaRPr lang="en-US" sz="1700" dirty="0"/>
          </a:p>
        </p:txBody>
      </p:sp>
      <p:sp>
        <p:nvSpPr>
          <p:cNvPr id="20" name="Shape 14"/>
          <p:cNvSpPr/>
          <p:nvPr/>
        </p:nvSpPr>
        <p:spPr>
          <a:xfrm>
            <a:off x="2435809" y="4343400"/>
            <a:ext cx="3545738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2636977" y="454456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1701" y="4669292"/>
            <a:ext cx="317480" cy="31748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3395929" y="4526280"/>
            <a:ext cx="240273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Versiyalar tarixi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Faylning istalgan oldingi holatini qaytarish mumkin</a:t>
            </a:r>
            <a:endParaRPr lang="en-US" sz="1700" dirty="0"/>
          </a:p>
        </p:txBody>
      </p:sp>
      <p:sp>
        <p:nvSpPr>
          <p:cNvPr id="24" name="Shape 17"/>
          <p:cNvSpPr/>
          <p:nvPr/>
        </p:nvSpPr>
        <p:spPr>
          <a:xfrm>
            <a:off x="6210148" y="4343400"/>
            <a:ext cx="3545738" cy="1874520"/>
          </a:xfrm>
          <a:prstGeom prst="roundRect">
            <a:avLst>
              <a:gd name="adj" fmla="val 682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6411316" y="454456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6040" y="4669292"/>
            <a:ext cx="317480" cy="31748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170268" y="4526280"/>
            <a:ext cx="240273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Ismi bilan kirish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ishtirokchi shaxsan qo‘shilgan, «havolaga ega barchaga» emas</a:t>
            </a:r>
            <a:endParaRPr lang="en-US" sz="17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MASHQ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Klinikangizda 4 hafta davomidagi O‘RVI holatlari sonini kiriting</a:t>
            </a:r>
            <a:endParaRPr lang="en-US" sz="26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4415" cy="914400"/>
        </p:xfrm>
        <a:graphic>
          <a:graphicData uri="http://schemas.openxmlformats.org/drawingml/2006/table">
            <a:tbl>
              <a:tblPr/>
              <a:tblGrid>
                <a:gridCol w="2428423"/>
                <a:gridCol w="2166498"/>
                <a:gridCol w="2166498"/>
                <a:gridCol w="2166498"/>
                <a:gridCol w="2166498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1-hafta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2-hafta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3-hafta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4-hafta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Klinikangiz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…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…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Jami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48640" y="438912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Taxminiy yoki shartli sonlardan foydalaning. Faqat son — hech qanday ism va bemor ma’lumotlari yo‘q.</a:t>
            </a:r>
            <a:endParaRPr lang="en-US" sz="15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VAQTDA BIRGALIKDA ISHLASH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Ikki muallif — bir vaqtda bitta jadval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coedit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Rangli kursorlar katakni kim tahrirlayotganini ko‘rsatadi; diagramma o‘zi yangilanadi.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Hujjatlar va Jadvallar: asosiysi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Kirish rollari, versiyalar tarixi va kiritishni tekshirish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QISMDAN 4-QISM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Ma’lumotlar qanday uzatiladi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568397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568397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Bemor ma’lumotlari uchun qoidalar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405274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405274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Real vaqtda birgalikda ishlash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242152" y="5779008"/>
            <a:ext cx="1727149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242152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Google Hujjatlar va Jadvallar: asosiysi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8079029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079029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Kiberxavfsizlik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9915906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915906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HUJJATLAR VA JADVALLAR: ASOSIYSI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Kirish rollari: kimga nima berish</a:t>
            </a:r>
            <a:endParaRPr lang="en-US" sz="30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94415" cy="914400"/>
        </p:xfrm>
        <a:graphic>
          <a:graphicData uri="http://schemas.openxmlformats.org/drawingml/2006/table">
            <a:tbl>
              <a:tblPr/>
              <a:tblGrid>
                <a:gridCol w="2436151"/>
                <a:gridCol w="3376459"/>
                <a:gridCol w="5281805"/>
              </a:tblGrid>
              <a:tr h="8503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Rol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Nima qila oladi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Kimga beriladi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8503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Ko‘ruvchi (Viewer)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Ochish va o‘qish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Ko‘pchilik xodimlarga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503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Izohlovchi (Commenter)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O‘qish va izoh qoldirish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Hujjatni kelishadigan rahbarlarga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8503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Muharrir (Editor)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Matn va ma’lumotlarni o‘zgartirish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Faqat mualliflar va mas’ullarga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503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Egasi (Owner)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Kirishni boshqarish, faylni o‘chirish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Muassasaning rasmiy akkauntiga, shaxsiy Gmail’ga emas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48640" y="59436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Papkaga kirish = uning ichidagi barcha fayllarga kirish.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Rejani havolaga ega barchaga faqat KO‘RISH uchun ochish kerak. Qayerga bosasiz?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475488" y="1672336"/>
            <a:ext cx="6854952" cy="4618736"/>
          </a:xfrm>
          <a:prstGeom prst="roundRect">
            <a:avLst>
              <a:gd name="adj" fmla="val 237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9" name="Image 1" descr="C:\MoH Course\mohcourse\tools\pptx\assets\mock_share_uz_q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45488"/>
            <a:ext cx="6708648" cy="4472432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714488" y="1928368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ECE9FB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5422" y="2089302"/>
            <a:ext cx="409651" cy="409651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714488" y="2888488"/>
            <a:ext cx="3928567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Maketdan kerakli elementni toping. Bu sizning ekraningiz deb tasavvur qiling.</a:t>
            </a:r>
            <a:endParaRPr lang="en-US" sz="1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Rejani havolaga ega barchaga faqat KO‘RISH uchun ochish kerak. Qayerga bosasiz?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475488" y="1672336"/>
            <a:ext cx="6854952" cy="4618736"/>
          </a:xfrm>
          <a:prstGeom prst="roundRect">
            <a:avLst>
              <a:gd name="adj" fmla="val 237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assets\mock_share_uz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45488"/>
            <a:ext cx="6708648" cy="447243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714488" y="1928368"/>
            <a:ext cx="3928567" cy="1696720"/>
          </a:xfrm>
          <a:prstGeom prst="roundRect">
            <a:avLst>
              <a:gd name="adj" fmla="val 7545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7897368" y="21112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7952" y="2211832"/>
            <a:ext cx="256032" cy="25603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8491728" y="2156968"/>
            <a:ext cx="2968447" cy="133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«Havolaga ega barcha» uchun kirish darajasi → «Ko‘ruvchi». Shunda havola orqali hech kim matnni o‘zgartira olmaydi.</a:t>
            </a:r>
            <a:endParaRPr lang="en-US" sz="1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Kecha kimdir navbatchilik jadvalini o‘zgartirib yubordi. Oldingi versiyani qayerdan topasiz?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475488" y="1672336"/>
            <a:ext cx="6854952" cy="4618736"/>
          </a:xfrm>
          <a:prstGeom prst="roundRect">
            <a:avLst>
              <a:gd name="adj" fmla="val 237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9" name="Image 1" descr="C:\MoH Course\mohcourse\tools\pptx\assets\mock_history_uz_q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45488"/>
            <a:ext cx="6708648" cy="4472432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714488" y="1928368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ECE9FB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5422" y="2089302"/>
            <a:ext cx="409651" cy="409651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714488" y="2888488"/>
            <a:ext cx="3928567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Maketdan kerakli elementni toping. Bu sizning ekraningiz deb tasavvur qiling.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Kecha kimdir navbatchilik jadvalini o‘zgartirib yubordi. Oldingi versiyani qayerdan topasiz?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475488" y="1672336"/>
            <a:ext cx="6854952" cy="4618736"/>
          </a:xfrm>
          <a:prstGeom prst="roundRect">
            <a:avLst>
              <a:gd name="adj" fmla="val 2376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assets\mock_history_uz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45488"/>
            <a:ext cx="6708648" cy="447243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714488" y="1928368"/>
            <a:ext cx="3928567" cy="1448816"/>
          </a:xfrm>
          <a:prstGeom prst="roundRect">
            <a:avLst>
              <a:gd name="adj" fmla="val 8836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7897368" y="211124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7952" y="2211832"/>
            <a:ext cx="256032" cy="25603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8491728" y="2156968"/>
            <a:ext cx="2968447" cy="1083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Fayl → «Versiyalar tarixi»: kim nimani o‘zgartirgani ko‘rinadi, istalgan versiyani tiklash mumkin.</a:t>
            </a:r>
            <a:endParaRPr lang="en-US" sz="16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 SIFATI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to‘g‘ri qiymatni qabul qiladigan ustun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1-moduldagi kabi: xatoni keyin qidirgandan ko‘ra, uni jadvalga kiritmaslik arzonroq.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980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508760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Ochiladigan ro‘yxat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 ro‘yxatdan tanlanadi: «Terapiya», «terap.» yoki «terapevt. bo‘l.» emas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4322978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524146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871" y="2155708"/>
            <a:ext cx="317480" cy="317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283098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son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«O‘rinlar» ustuniga matn yoki belgilangandan katta son kiritib bo‘lmaydi</a:t>
            </a:r>
            <a:endParaRPr lang="en-US" sz="1700" dirty="0"/>
          </a:p>
        </p:txBody>
      </p:sp>
      <p:sp>
        <p:nvSpPr>
          <p:cNvPr id="16" name="Shape 11"/>
          <p:cNvSpPr/>
          <p:nvPr/>
        </p:nvSpPr>
        <p:spPr>
          <a:xfrm>
            <a:off x="8097317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8298485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209" y="2155708"/>
            <a:ext cx="317480" cy="31748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9057437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sana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Sananing bitta shakli: jadval «kecha» yoki «15/10»ni qabul qilmaydi</a:t>
            </a:r>
            <a:endParaRPr lang="en-US" sz="1700" dirty="0"/>
          </a:p>
        </p:txBody>
      </p:sp>
      <p:sp>
        <p:nvSpPr>
          <p:cNvPr id="20" name="Shape 14"/>
          <p:cNvSpPr/>
          <p:nvPr/>
        </p:nvSpPr>
        <p:spPr>
          <a:xfrm>
            <a:off x="2435809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2636977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1701" y="4395988"/>
            <a:ext cx="317480" cy="31748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3395929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Noto‘g‘ri kiritish rad etiladi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Jadval ogohlantiradi yoki qiymatni saqlamaydi</a:t>
            </a:r>
            <a:endParaRPr lang="en-US" sz="1700" dirty="0"/>
          </a:p>
        </p:txBody>
      </p:sp>
      <p:sp>
        <p:nvSpPr>
          <p:cNvPr id="24" name="Shape 17"/>
          <p:cNvSpPr/>
          <p:nvPr/>
        </p:nvSpPr>
        <p:spPr>
          <a:xfrm>
            <a:off x="6210148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6411316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6040" y="4395988"/>
            <a:ext cx="317480" cy="31748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170268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Qo‘lda tozalashsiz hisobot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Filtrlar, hisoblar va boshqaruv panellari xatosiz ishlaydi</a:t>
            </a:r>
            <a:endParaRPr lang="en-US" sz="17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14.10 kuni xirurgiyada kim navbatchi? Telefondagi jadvalni filtrlang.</a:t>
            </a:r>
            <a:endParaRPr lang="en-US" sz="260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6720840" cy="914400"/>
        </p:xfrm>
        <a:graphic>
          <a:graphicData uri="http://schemas.openxmlformats.org/drawingml/2006/table">
            <a:tbl>
              <a:tblPr/>
              <a:tblGrid>
                <a:gridCol w="559308"/>
                <a:gridCol w="1011682"/>
                <a:gridCol w="4353458"/>
                <a:gridCol w="796392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Sana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Bo‘lim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Navbatchi shifokor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Smena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Kardiologiya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Rahimov B.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Terapiya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Yusupova D.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Kunduzgi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Pediatriya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Usmonova G.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Kunduzgi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Xirurgiya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Karimov A.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Kardiologiya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Safarova L.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Kunduzgi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Xirurgiya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Hamidov J.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Kunduzgi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Terapiya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Abdullayev R.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Kunduzgi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Terapiya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Yusupova D.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Pediatriya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Ahmedova N.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Kunduzgi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Xirurgiya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Karimov A.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Kunduzgi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Terapiya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Ismoilova M.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Xirurgiya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Toshpo‘latov Sh.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Xirurgiya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Nazarov F.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Pediatriya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Mirzayeva S.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7589520" y="150876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754112" y="160934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8412480" y="150876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Karimov A.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7589520" y="2295144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7754112" y="2395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8412480" y="2295144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Yusupova D.</a:t>
            </a:r>
            <a:endParaRPr lang="en-US" sz="1700" dirty="0"/>
          </a:p>
        </p:txBody>
      </p:sp>
      <p:sp>
        <p:nvSpPr>
          <p:cNvPr id="15" name="Shape 11"/>
          <p:cNvSpPr/>
          <p:nvPr/>
        </p:nvSpPr>
        <p:spPr>
          <a:xfrm>
            <a:off x="7589520" y="308152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754112" y="318211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8412480" y="3081528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Nazarov F.</a:t>
            </a:r>
            <a:endParaRPr lang="en-US" sz="1700" dirty="0"/>
          </a:p>
        </p:txBody>
      </p:sp>
      <p:sp>
        <p:nvSpPr>
          <p:cNvPr id="18" name="Shape 14"/>
          <p:cNvSpPr/>
          <p:nvPr/>
        </p:nvSpPr>
        <p:spPr>
          <a:xfrm>
            <a:off x="7589520" y="386791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7754112" y="396849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0" name="Text 16"/>
          <p:cNvSpPr txBox="1"/>
          <p:nvPr/>
        </p:nvSpPr>
        <p:spPr>
          <a:xfrm>
            <a:off x="8412480" y="386791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Hamidov J.</a:t>
            </a:r>
            <a:endParaRPr lang="en-US" sz="17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14.10 kuni xirurgiyada kim navbatchi? Telefondagi jadvalni filtrlang.</a:t>
            </a:r>
            <a:endParaRPr lang="en-US" sz="2600" dirty="0"/>
          </a:p>
        </p:txBody>
      </p:sp>
      <p:graphicFrame>
        <p:nvGraphicFramePr>
          <p:cNvPr id="3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6720840" cy="914400"/>
        </p:xfrm>
        <a:graphic>
          <a:graphicData uri="http://schemas.openxmlformats.org/drawingml/2006/table">
            <a:tbl>
              <a:tblPr/>
              <a:tblGrid>
                <a:gridCol w="559308"/>
                <a:gridCol w="1011682"/>
                <a:gridCol w="4353458"/>
                <a:gridCol w="796392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Sana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Bo‘lim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Navbatchi shifokor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Smena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8B7E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Kardiologiya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Rahimov B.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Terapiya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Yusupova D.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Kunduzgi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Pediatriya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Usmonova G.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Kunduzgi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Xirurgiya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Karimov A.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Kardiologiya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Safarova L.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Kunduzgi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Xirurgiya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Hamidov J.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Kunduzgi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Terapiya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Abdullayev R.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Kunduzgi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Terapiya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Yusupova D.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Pediatriya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Ahmedova N.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Kunduzgi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Xirurgiya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Karimov A.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Kunduzgi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Terapiya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Ismoilova M.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Xirurgiya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Toshpo‘latov Sh.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Xirurgiya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Nazarov F.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6F3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Pediatriya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Mirzayeva S.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0B1F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Tungi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CFB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7589520" y="1508760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7754112" y="1609344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6"/>
          <p:cNvSpPr txBox="1"/>
          <p:nvPr/>
        </p:nvSpPr>
        <p:spPr>
          <a:xfrm>
            <a:off x="8412480" y="1508760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Karimov A.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7589520" y="2295144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7754112" y="239572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8412480" y="2295144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Yusupova D.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7589520" y="3081528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754112" y="318211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8412480" y="3081528"/>
            <a:ext cx="24990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Nazarov F.</a:t>
            </a:r>
            <a:endParaRPr lang="en-US" sz="17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209544"/>
            <a:ext cx="402336" cy="402336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7589520" y="3867912"/>
            <a:ext cx="4053535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7754112" y="396849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0" name="Text 15"/>
          <p:cNvSpPr txBox="1"/>
          <p:nvPr/>
        </p:nvSpPr>
        <p:spPr>
          <a:xfrm>
            <a:off x="8412480" y="3867912"/>
            <a:ext cx="304769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Hamidov J.</a:t>
            </a:r>
            <a:endParaRPr lang="en-US" sz="1700" dirty="0"/>
          </a:p>
        </p:txBody>
      </p:sp>
      <p:sp>
        <p:nvSpPr>
          <p:cNvPr id="21" name="Shape 16"/>
          <p:cNvSpPr/>
          <p:nvPr/>
        </p:nvSpPr>
        <p:spPr>
          <a:xfrm>
            <a:off x="7589520" y="4709160"/>
            <a:ext cx="4053535" cy="1324864"/>
          </a:xfrm>
          <a:prstGeom prst="roundRect">
            <a:avLst>
              <a:gd name="adj" fmla="val 9663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7772400" y="489204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984" y="4992624"/>
            <a:ext cx="256032" cy="256032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8366760" y="4937760"/>
            <a:ext cx="3093415" cy="959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«Xirurgiya» filtri → 14.10 qatori: Nazarov F. Karimov va Hamidov — boshqa kunlari, Yusupova — terapiyada.</a:t>
            </a:r>
            <a:endParaRPr lang="en-US" sz="1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HUJJATLAR VA JADVALLAR: ASOSIYSI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 → jadval → hisobot o‘zi yangilanadi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pipeline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Formalar (Forms) javoblarni Jadvalga yig‘adi, undan panel quriladi.</a:t>
            </a:r>
            <a:endParaRPr lang="en-US" sz="15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5-QISM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Kiberxavfsizlik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Shifoxonalarga qilingan real hujumlar va himoya qoidalari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QISMDAN 5-QISM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Ma’lumotlar qanday uzatiladi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568397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568397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Bemor ma’lumotlari uchun qoidalar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405274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405274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Real vaqtda birgalikda ishlash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242152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242152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Google Hujjatlar va Jadvallar: asosiysi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8079029" y="5779008"/>
            <a:ext cx="1727149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079029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Kiberxavfsizlik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9915906" y="5779008"/>
            <a:ext cx="1727149" cy="45720"/>
          </a:xfrm>
          <a:prstGeom prst="rect">
            <a:avLst/>
          </a:prstGeom>
          <a:solidFill>
            <a:srgbClr val="2A3E3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915906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F87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KIBERXAVFSIZLIK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nega muhim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893062"/>
            <a:ext cx="3515258" cy="3209036"/>
          </a:xfrm>
          <a:prstGeom prst="roundRect">
            <a:avLst>
              <a:gd name="adj" fmla="val 39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2167382"/>
            <a:ext cx="30580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mln+</a:t>
            </a:r>
            <a:endParaRPr lang="en-US" sz="48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3218942"/>
            <a:ext cx="305805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2024-yilda O‘zbekistonda kiberhujumga urinishlar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3886454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2023-yilda — 11 mln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338218" y="1893062"/>
            <a:ext cx="3515258" cy="3209036"/>
          </a:xfrm>
          <a:prstGeom prst="roundRect">
            <a:avLst>
              <a:gd name="adj" fmla="val 39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566818" y="2167382"/>
            <a:ext cx="30580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92%</a:t>
            </a:r>
            <a:endParaRPr lang="en-US" sz="4800" dirty="0"/>
          </a:p>
        </p:txBody>
      </p:sp>
      <p:sp>
        <p:nvSpPr>
          <p:cNvPr id="13" name="Text 10"/>
          <p:cNvSpPr txBox="1"/>
          <p:nvPr/>
        </p:nvSpPr>
        <p:spPr>
          <a:xfrm>
            <a:off x="4566818" y="3218942"/>
            <a:ext cx="3058058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AQSH tibbiyot tashkilotlari 12 oy ichida hujumga uchragan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4566818" y="3886454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69%ida bemorlarga yordam ko‘rsatish buzilgan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8127797" y="1893062"/>
            <a:ext cx="3515258" cy="3209036"/>
          </a:xfrm>
          <a:prstGeom prst="roundRect">
            <a:avLst>
              <a:gd name="adj" fmla="val 39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356397" y="2167382"/>
            <a:ext cx="30580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</a:t>
            </a:r>
            <a:endParaRPr lang="en-US" sz="4800" dirty="0"/>
          </a:p>
        </p:txBody>
      </p:sp>
      <p:sp>
        <p:nvSpPr>
          <p:cNvPr id="17" name="Text 14"/>
          <p:cNvSpPr txBox="1"/>
          <p:nvPr/>
        </p:nvSpPr>
        <p:spPr>
          <a:xfrm>
            <a:off x="8356397" y="3218942"/>
            <a:ext cx="3058058" cy="836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sog‘liqni saqlashdagi sizib chiqishlar tashkilotning o‘z xodimlari bilan bog‘liq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8356397" y="4165346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yilda 1 542 ta tasdiqlangan sizib chiqish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548640" y="537641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Kiberxavfsizlik markazi (kun.uz, 2025) · Ponemon/Proofpoint, 2024 · Verizon DBIR, 2025</a:t>
            </a:r>
            <a:endParaRPr lang="en-US" sz="11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YANGILANISH O‘RNATILMAGAN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WannaCry: Angliya NHS tizimiga hujum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≈19 000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qabul bekor qilingan (NHS England bahosi)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236 ta shifoxona trastidan kamida 80 tasi va 595 ta oilaviy shifokor amaliyoti zarar ko‘rgan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 tuzatmasi 2017-yil martida — hujumdan ikki oy oldin chiqqan, lekin o‘rnatilmagan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Beshta shifoxona tez yordam mashinalarini boshqa shifoxonalarga yo‘naltirgan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Yangilanishlar — rahbar majburiyati: hujumning oldini oddiy choralar bilan olish mumkin edi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NAO (UK National Audit Office), 2017</a:t>
            </a:r>
            <a:endParaRPr lang="en-US" sz="1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FISHING XATI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Irlandiya: bitta ilova sog‘liqni saqlashni to‘xtatdi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hafta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hujumgacha jinoyatchi tarmoqda sezdirmay yurgan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18-martda xodim Excel ilovali xatni ochgan; 14-mayda shifrlovchi dastur barcha tizimlarni to‘xtatgan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Pochta, laboratoriya, bemor tizimlari ishlamagan — xodimlar qog‘ozga o‘tgan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Antivirus ogohlantirishlarini ko‘rishgan, lekin tekshirishmagan; tiklash 4 oydan ortiq davom etgan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822960"/>
          </a:xfrm>
          <a:prstGeom prst="roundRect">
            <a:avLst>
              <a:gd name="adj" fmla="val 20000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Xavfsizlik uchun aniq shaxs javob berishi, ogohlantirishlar esa o‘qilishi kerak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PwC post-incident review for the HSE, 2021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KIBERXAVFSIZLIK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Fishing xatini qanday tanish mumkin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phishing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Begona yuboruvchi manzili, shoshiltirish, boshqa manzilni yashirgan havola, ilova — har bir belgini tekshiring.</a:t>
            </a:r>
            <a:endParaRPr lang="en-US" sz="15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xatlardan qaysilari fishing? Barcha shubhalilarini belgilang.</a:t>
            </a:r>
            <a:endParaRPr lang="en-US" sz="26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4173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O‘quv misollari: bosh shifokorning xizmat pochtasiga kelgan xatlar.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48640" y="1874520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3232" y="206756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1371600" y="1874520"/>
            <a:ext cx="444078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Kimdan: Bosh hamshira · Mavzu: 14.10 dagi yig‘ilish bayonnomasi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196432" y="1874520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361024" y="206756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4" name="Text 11"/>
          <p:cNvSpPr txBox="1"/>
          <p:nvPr/>
        </p:nvSpPr>
        <p:spPr>
          <a:xfrm>
            <a:off x="7019392" y="1874520"/>
            <a:ext cx="444078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Kimdan: minzdrav.uz.info@gmail.com · Mavzu: Tizim parolini 24 soatda tasdiqlang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548640" y="2918968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13232" y="311200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4"/>
          <p:cNvSpPr txBox="1"/>
          <p:nvPr/>
        </p:nvSpPr>
        <p:spPr>
          <a:xfrm>
            <a:off x="1371600" y="2918968"/>
            <a:ext cx="444078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Kimdan: Kadrlar bo‘limi · Mavzu: Noyabrdagi malaka oshirish: ro‘yxat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196432" y="2918968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361024" y="311200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0" name="Text 17"/>
          <p:cNvSpPr txBox="1"/>
          <p:nvPr/>
        </p:nvSpPr>
        <p:spPr>
          <a:xfrm>
            <a:off x="7019392" y="2918968"/>
            <a:ext cx="444078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Kimdan: buh@c1inic-pay.com · Mavzu: Mukofot! premiya.xlsm ilovasini oching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548640" y="3963416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13232" y="41564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2417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700" dirty="0"/>
          </a:p>
        </p:txBody>
      </p:sp>
      <p:sp>
        <p:nvSpPr>
          <p:cNvPr id="23" name="Text 20"/>
          <p:cNvSpPr txBox="1"/>
          <p:nvPr/>
        </p:nvSpPr>
        <p:spPr>
          <a:xfrm>
            <a:off x="1371600" y="3963416"/>
            <a:ext cx="444078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Kimdan: Terapiya bo‘limi mudiri · Mavzu: Sentyabr uchun o‘rinlar hisoboti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6196432" y="3963416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361024" y="41564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5B7F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700" dirty="0"/>
          </a:p>
        </p:txBody>
      </p:sp>
      <p:sp>
        <p:nvSpPr>
          <p:cNvPr id="26" name="Text 23"/>
          <p:cNvSpPr txBox="1"/>
          <p:nvPr/>
        </p:nvSpPr>
        <p:spPr>
          <a:xfrm>
            <a:off x="7019392" y="3963416"/>
            <a:ext cx="444078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Kimdan: Tizim yordam xizmati · Mavzu: Akkaunt bloklandi — havola orqali kiring</a:t>
            </a:r>
            <a:endParaRPr lang="en-US" sz="16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xatlardan qaysilari fishing? Barcha shubhalilarini belgilang.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4173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O‘quv misollari: bosh shifokorning xizmat pochtasiga kelgan xatlar.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74520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06756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74520"/>
            <a:ext cx="444078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Kimdan: Bosh hamshira · Mavzu: 14.10 dagi yig‘ilish bayonnomasi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196432" y="1874520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06756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74520"/>
            <a:ext cx="389214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Kimdan: minzdrav.uz.info@gmail.com · Mavzu: Tizim parolini 24 soatda tasdiqlang</a:t>
            </a:r>
            <a:endParaRPr lang="en-US" sz="160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2094992"/>
            <a:ext cx="402336" cy="402336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548640" y="2918968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713232" y="311200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1371600" y="2918968"/>
            <a:ext cx="444078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Kimdan: Kadrlar bo‘limi · Mavzu: Noyabrdagi malaka oshirish: ro‘yxat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6196432" y="2918968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6361024" y="311200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20" name="Text 16"/>
          <p:cNvSpPr txBox="1"/>
          <p:nvPr/>
        </p:nvSpPr>
        <p:spPr>
          <a:xfrm>
            <a:off x="7019392" y="2918968"/>
            <a:ext cx="389214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Kimdan: buh@c1inic-pay.com · Mavzu: Mukofot! premiya.xlsm ilovasini oching</a:t>
            </a:r>
            <a:endParaRPr lang="en-US" sz="1600" dirty="0"/>
          </a:p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3139440"/>
            <a:ext cx="402336" cy="402336"/>
          </a:xfrm>
          <a:prstGeom prst="rect">
            <a:avLst/>
          </a:prstGeom>
        </p:spPr>
      </p:pic>
      <p:sp>
        <p:nvSpPr>
          <p:cNvPr id="22" name="Shape 17"/>
          <p:cNvSpPr/>
          <p:nvPr/>
        </p:nvSpPr>
        <p:spPr>
          <a:xfrm>
            <a:off x="548640" y="3963416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713232" y="41564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700" dirty="0"/>
          </a:p>
        </p:txBody>
      </p:sp>
      <p:sp>
        <p:nvSpPr>
          <p:cNvPr id="24" name="Text 19"/>
          <p:cNvSpPr txBox="1"/>
          <p:nvPr/>
        </p:nvSpPr>
        <p:spPr>
          <a:xfrm>
            <a:off x="1371600" y="3963416"/>
            <a:ext cx="444078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Kimdan: Terapiya bo‘limi mudiri · Mavzu: Sentyabr uchun o‘rinlar hisoboti</a:t>
            </a:r>
            <a:endParaRPr lang="en-US" sz="1600" dirty="0"/>
          </a:p>
        </p:txBody>
      </p:sp>
      <p:sp>
        <p:nvSpPr>
          <p:cNvPr id="25" name="Shape 20"/>
          <p:cNvSpPr/>
          <p:nvPr/>
        </p:nvSpPr>
        <p:spPr>
          <a:xfrm>
            <a:off x="6196432" y="3963416"/>
            <a:ext cx="5446624" cy="843280"/>
          </a:xfrm>
          <a:prstGeom prst="roundRect">
            <a:avLst>
              <a:gd name="adj" fmla="val 13012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6361024" y="41564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5B7F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700" dirty="0"/>
          </a:p>
        </p:txBody>
      </p:sp>
      <p:sp>
        <p:nvSpPr>
          <p:cNvPr id="27" name="Text 22"/>
          <p:cNvSpPr txBox="1"/>
          <p:nvPr/>
        </p:nvSpPr>
        <p:spPr>
          <a:xfrm>
            <a:off x="7019392" y="3963416"/>
            <a:ext cx="3892144" cy="843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Kimdan: Tizim yordam xizmati · Mavzu: Akkaunt bloklandi — havola orqali kiring</a:t>
            </a:r>
            <a:endParaRPr lang="en-US" sz="1600" dirty="0"/>
          </a:p>
        </p:txBody>
      </p:sp>
      <p:pic>
        <p:nvPicPr>
          <p:cNvPr id="2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127" y="4183888"/>
            <a:ext cx="402336" cy="402336"/>
          </a:xfrm>
          <a:prstGeom prst="rect">
            <a:avLst/>
          </a:prstGeom>
        </p:spPr>
      </p:pic>
      <p:sp>
        <p:nvSpPr>
          <p:cNvPr id="29" name="Shape 23"/>
          <p:cNvSpPr/>
          <p:nvPr/>
        </p:nvSpPr>
        <p:spPr>
          <a:xfrm>
            <a:off x="548640" y="5035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>
            <a:off x="731520" y="5218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104" y="5318760"/>
            <a:ext cx="256032" cy="256032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1325880" y="5263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Belgilar: begona manzil (gmail, birli «c1inic»), shoshiltirish va bloklash tahdidi, parol so‘rash, makrosli ilova, kirish uchun havola.</a:t>
            </a:r>
            <a:endParaRPr lang="en-US" sz="18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IKKI BOSQICHLI TASDIQLASH YO‘Q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Healthcare: bitta o‘g‘irlangan parol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192,7 mln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kishi zarar ko‘rgan — AQSHdagi eng yirik tibbiy sizib chiqish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Ikki bosqichli tasdiqlashsiz masofaviy kirish portaliga o‘g‘irlangan parol bilan kirilgan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kundan keyin jinoyatchilar shifrlovchi dasturni ishga tushirgan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89153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87324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mln dollar to‘lov to‘langan, lekin ma’lumotlar baribir sizib chiqqan; xarajat — taxminan 2,87 mlrd dollar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689096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798824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Tashqaridan har qanday kirishda, ayniqsa masofaviy kirishda, ikki bosqichli tasdiqlash shart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HIPAA Journal; Cybersecurity Dive, 2024</a:t>
            </a:r>
            <a:endParaRPr lang="en-US" sz="1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KIRISH YOPILMAGAN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Ishdan bo‘shatilgan, lekin kirish qolgan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1,2 mln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bemor: ma’lumotlarini ishdan bo‘shatilgan xodim yuklab olgan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Pudratchi (Nuance) IT xodimi Geisinger shifoxonalar tarmog‘i ma’lumotlariga kira olgan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Uning hisob qaydnomasi ishdan bo‘shatilgandan keyin yana ikki kun ishlagan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975864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957576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 bemorlar ma’lumotlarini yuklab olgan; 2026-yilda sudda aybini tan olgan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773424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883152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Kirish ishdan ketgan kuni yopiladi — o‘z xodimlarida ham, pudratchilarda ham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SecurityWeek, 2023; HIPAA Journal, 2026</a:t>
            </a:r>
            <a:endParaRPr lang="en-US" sz="1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KIBERXAVFSIZLIK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Shifrlovchi dastur: zaxira nusxa qanday qutqaradi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1242416" y="1417320"/>
            <a:ext cx="9706864" cy="4293870"/>
          </a:xfrm>
          <a:prstGeom prst="roundRect">
            <a:avLst>
              <a:gd name="adj" fmla="val 2981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pic>
        <p:nvPicPr>
          <p:cNvPr id="8" name="Image 1" descr="C:\MoH Course\mohcourse\tools\pptx\gifs\ransom_uz.gif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9576" y="1554480"/>
            <a:ext cx="9432544" cy="40195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48640" y="5848350"/>
            <a:ext cx="11094415" cy="369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Tovlamachi virus kompyuterlarni birin-ketin shifrlaydi. Ma’lumotni tarmoqdan uzilgan nusxa qaytaradi.</a:t>
            </a:r>
            <a:endParaRPr lang="en-US" sz="15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KIBERXAVFSIZLIK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Zaxira nusxalar uchun 3-2-1 qoidasi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CISA (AQSH) tavsiyasi. Oxirgi ikki band — shifrlovchi dasturlardan himoya.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980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508760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Ma’lumotlarning 3 nusxasi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Ishchi ma’lumotlar va yana ikki nusxa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4322978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524146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871" y="2155708"/>
            <a:ext cx="317480" cy="317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283098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xil tashuvchi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Masalan, server va tashqi disk: bitta nosozlik hammasini yo‘q qilmaydi</a:t>
            </a:r>
            <a:endParaRPr lang="en-US" sz="1700" dirty="0"/>
          </a:p>
        </p:txBody>
      </p:sp>
      <p:sp>
        <p:nvSpPr>
          <p:cNvPr id="16" name="Shape 11"/>
          <p:cNvSpPr/>
          <p:nvPr/>
        </p:nvSpPr>
        <p:spPr>
          <a:xfrm>
            <a:off x="8097317" y="182981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8298485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209" y="2155708"/>
            <a:ext cx="317480" cy="31748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9057437" y="201269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nusxa boshqa binoda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Yong‘in, suv bosishi yoki o‘g‘rilik unga ta’sir qilmaydi</a:t>
            </a:r>
            <a:endParaRPr lang="en-US" sz="1700" dirty="0"/>
          </a:p>
        </p:txBody>
      </p:sp>
      <p:sp>
        <p:nvSpPr>
          <p:cNvPr id="20" name="Shape 14"/>
          <p:cNvSpPr/>
          <p:nvPr/>
        </p:nvSpPr>
        <p:spPr>
          <a:xfrm>
            <a:off x="2435809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Shape 15"/>
          <p:cNvSpPr/>
          <p:nvPr/>
        </p:nvSpPr>
        <p:spPr>
          <a:xfrm>
            <a:off x="2636977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1701" y="4395988"/>
            <a:ext cx="317480" cy="31748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3395929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Bitta nusxa — tarmoqdan tashqarida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Shifrlovchi dastur tarmoq orqali yetgan hamma narsani shifrlaydi</a:t>
            </a:r>
            <a:endParaRPr lang="en-US" sz="1700" dirty="0"/>
          </a:p>
        </p:txBody>
      </p:sp>
      <p:sp>
        <p:nvSpPr>
          <p:cNvPr id="24" name="Shape 17"/>
          <p:cNvSpPr/>
          <p:nvPr/>
        </p:nvSpPr>
        <p:spPr>
          <a:xfrm>
            <a:off x="6210148" y="4070096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5" name="Shape 18"/>
          <p:cNvSpPr/>
          <p:nvPr/>
        </p:nvSpPr>
        <p:spPr>
          <a:xfrm>
            <a:off x="6411316" y="427126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6040" y="4395988"/>
            <a:ext cx="317480" cy="31748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170268" y="4252976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Tiklashni tekshirish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Faylni muntazam tiklab ko‘ring: tekshirilmagan nusxa ishlamasligi mumkin</a:t>
            </a:r>
            <a:endParaRPr lang="en-US" sz="17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KIBERXAVFSIZLIK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talab qila oladigan oltita himoya qoidasi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49808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2" y="1834652"/>
            <a:ext cx="317480" cy="3174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08760" y="169164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Ikki bosqichli kirish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Parol + telefonga kod. Hatto SMS kod ommaviy fishingning 96%ini to‘xtatgan (Google)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4322978" y="150876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4524146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871" y="1834652"/>
            <a:ext cx="317480" cy="31748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283098" y="169164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Parollar menejeri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tizim uchun alohida parol; yodlash uchun — uchta tasodifiy so‘z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8097317" y="150876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8298485" y="170992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3209" y="1834652"/>
            <a:ext cx="317480" cy="31748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9057437" y="169164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Yangilanishlar kechiktirilmaydi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WannaCry hujumdan ikki oy oldin tuzatilgan zaiflikdan foydalangan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548640" y="374904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749808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532" y="4074932"/>
            <a:ext cx="317480" cy="31748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508760" y="393192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Minimal huquqlar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kimga — faqat ishi uchun kerakli kirish</a:t>
            </a:r>
            <a:endParaRPr lang="en-US" sz="1700" dirty="0"/>
          </a:p>
        </p:txBody>
      </p:sp>
      <p:sp>
        <p:nvSpPr>
          <p:cNvPr id="23" name="Shape 16"/>
          <p:cNvSpPr/>
          <p:nvPr/>
        </p:nvSpPr>
        <p:spPr>
          <a:xfrm>
            <a:off x="4322978" y="374904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Shape 17"/>
          <p:cNvSpPr/>
          <p:nvPr/>
        </p:nvSpPr>
        <p:spPr>
          <a:xfrm>
            <a:off x="4524146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871" y="4074932"/>
            <a:ext cx="317480" cy="31748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5283098" y="393192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Ishdan ketgan kuni kirish yopiladi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Pudratchilar ham; aylanma varaqdagi alohida band</a:t>
            </a:r>
            <a:endParaRPr lang="en-US" sz="1700" dirty="0"/>
          </a:p>
        </p:txBody>
      </p:sp>
      <p:sp>
        <p:nvSpPr>
          <p:cNvPr id="27" name="Shape 19"/>
          <p:cNvSpPr/>
          <p:nvPr/>
        </p:nvSpPr>
        <p:spPr>
          <a:xfrm>
            <a:off x="8097317" y="3749040"/>
            <a:ext cx="3545738" cy="201168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8298485" y="3950208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3209" y="4074932"/>
            <a:ext cx="317480" cy="31748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9057437" y="3931920"/>
            <a:ext cx="2402738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Xodimlarni o‘qitish</a:t>
            </a:r>
            <a:endParaRPr lang="en-US" sz="17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135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Shubhali xat — IT xizmatiga; topilgan fleshkani kompyuterga ulamaslik</a:t>
            </a:r>
            <a:endParaRPr lang="en-US" sz="17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Ertalab ekranlarda — to‘lov talabi. 3 ta to‘g‘ri birinchi qadamni tanlang.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508760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165531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508760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Zararlangan kompyuterlarni tarmoqdan uzish (kabel, Wi-Fi)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196432" y="1508760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165531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508760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Klinikadagi barcha kompyuterlarni quvvat tugmasi bilan o‘chirish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548640" y="2460244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260680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2460244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Barcha xodimlarga nosozlik haqida xat yuborish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6196432" y="2460244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260680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2460244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Insidentlar uchun tayinlangan mas’ulga qo‘ng‘iroq qilish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548640" y="3411728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13232" y="355828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2417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700" dirty="0"/>
          </a:p>
        </p:txBody>
      </p:sp>
      <p:sp>
        <p:nvSpPr>
          <p:cNvPr id="22" name="Text 19"/>
          <p:cNvSpPr txBox="1"/>
          <p:nvPr/>
        </p:nvSpPr>
        <p:spPr>
          <a:xfrm>
            <a:off x="1371600" y="3411728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Ma’lumotni tezroq qaytarish uchun to‘lovni to‘lash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6196432" y="3411728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361024" y="355828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5B7F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700" dirty="0"/>
          </a:p>
        </p:txBody>
      </p:sp>
      <p:sp>
        <p:nvSpPr>
          <p:cNvPr id="25" name="Text 22"/>
          <p:cNvSpPr txBox="1"/>
          <p:nvPr/>
        </p:nvSpPr>
        <p:spPr>
          <a:xfrm>
            <a:off x="7019392" y="3411728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Qabulni qog‘ozdagi ish tartibiga o‘tkazish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548640" y="4363212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13232" y="450977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8A5A4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700" dirty="0"/>
          </a:p>
        </p:txBody>
      </p:sp>
      <p:sp>
        <p:nvSpPr>
          <p:cNvPr id="28" name="Text 25"/>
          <p:cNvSpPr txBox="1"/>
          <p:nvPr/>
        </p:nvSpPr>
        <p:spPr>
          <a:xfrm>
            <a:off x="1371600" y="4363212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Darhol hammasini zaxira nusxadan tiklash</a:t>
            </a:r>
            <a:endParaRPr lang="en-US" sz="13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Ertalab ekranlarda — to‘lov talabi. 3 ta to‘g‘ri birinchi qadamni tanlang.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165531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508760"/>
            <a:ext cx="389214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Zararlangan kompyuterlarni tarmoqdan uzish (kabel, Wi-Fi)</a:t>
            </a:r>
            <a:endParaRPr lang="en-US" sz="13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1682750"/>
            <a:ext cx="402336" cy="40233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96432" y="1508760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61024" y="165531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7019392" y="1508760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Klinikadagi barcha kompyuterlarni quvvat tugmasi bilan o‘chirish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548640" y="2460244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260680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2460244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Barcha xodimlarga nosozlik haqida xat yuborish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6196432" y="2460244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2606802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2460244"/>
            <a:ext cx="389214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Insidentlar uchun tayinlangan mas’ulga qo‘ng‘iroq qilish</a:t>
            </a:r>
            <a:endParaRPr lang="en-US" sz="13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127" y="2634234"/>
            <a:ext cx="402336" cy="402336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548640" y="3411728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713232" y="355828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700" dirty="0"/>
          </a:p>
        </p:txBody>
      </p:sp>
      <p:sp>
        <p:nvSpPr>
          <p:cNvPr id="23" name="Text 18"/>
          <p:cNvSpPr txBox="1"/>
          <p:nvPr/>
        </p:nvSpPr>
        <p:spPr>
          <a:xfrm>
            <a:off x="1371600" y="3411728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Ma’lumotni tezroq qaytarish uchun to‘lovni to‘lash</a:t>
            </a:r>
            <a:endParaRPr lang="en-US" sz="1300" dirty="0"/>
          </a:p>
        </p:txBody>
      </p:sp>
      <p:sp>
        <p:nvSpPr>
          <p:cNvPr id="24" name="Shape 19"/>
          <p:cNvSpPr/>
          <p:nvPr/>
        </p:nvSpPr>
        <p:spPr>
          <a:xfrm>
            <a:off x="6196432" y="3411728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6361024" y="355828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5B7F2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700" dirty="0"/>
          </a:p>
        </p:txBody>
      </p:sp>
      <p:sp>
        <p:nvSpPr>
          <p:cNvPr id="26" name="Text 21"/>
          <p:cNvSpPr txBox="1"/>
          <p:nvPr/>
        </p:nvSpPr>
        <p:spPr>
          <a:xfrm>
            <a:off x="7019392" y="3411728"/>
            <a:ext cx="389214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Qabulni qog‘ozdagi ish tartibiga o‘tkazish</a:t>
            </a:r>
            <a:endParaRPr lang="en-US" sz="1300" dirty="0"/>
          </a:p>
        </p:txBody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127" y="3585718"/>
            <a:ext cx="402336" cy="402336"/>
          </a:xfrm>
          <a:prstGeom prst="rect">
            <a:avLst/>
          </a:prstGeom>
        </p:spPr>
      </p:pic>
      <p:sp>
        <p:nvSpPr>
          <p:cNvPr id="28" name="Shape 22"/>
          <p:cNvSpPr/>
          <p:nvPr/>
        </p:nvSpPr>
        <p:spPr>
          <a:xfrm>
            <a:off x="548640" y="4363212"/>
            <a:ext cx="5446624" cy="750316"/>
          </a:xfrm>
          <a:prstGeom prst="roundRect">
            <a:avLst>
              <a:gd name="adj" fmla="val 14624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9" name="Text 23"/>
          <p:cNvSpPr/>
          <p:nvPr/>
        </p:nvSpPr>
        <p:spPr>
          <a:xfrm>
            <a:off x="713232" y="4509770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700" dirty="0"/>
          </a:p>
        </p:txBody>
      </p:sp>
      <p:sp>
        <p:nvSpPr>
          <p:cNvPr id="30" name="Text 24"/>
          <p:cNvSpPr txBox="1"/>
          <p:nvPr/>
        </p:nvSpPr>
        <p:spPr>
          <a:xfrm>
            <a:off x="1371600" y="4363212"/>
            <a:ext cx="4440784" cy="750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Darhol hammasini zaxira nusxadan tiklash</a:t>
            </a:r>
            <a:endParaRPr lang="en-US" sz="1300" dirty="0"/>
          </a:p>
        </p:txBody>
      </p:sp>
      <p:sp>
        <p:nvSpPr>
          <p:cNvPr id="31" name="Shape 25"/>
          <p:cNvSpPr/>
          <p:nvPr/>
        </p:nvSpPr>
        <p:spPr>
          <a:xfrm>
            <a:off x="548640" y="5342128"/>
            <a:ext cx="11094415" cy="731520"/>
          </a:xfrm>
          <a:prstGeom prst="roundRect">
            <a:avLst>
              <a:gd name="adj" fmla="val 17500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32" name="Shape 26"/>
          <p:cNvSpPr/>
          <p:nvPr/>
        </p:nvSpPr>
        <p:spPr>
          <a:xfrm>
            <a:off x="731520" y="5525008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104" y="5625592"/>
            <a:ext cx="256032" cy="256032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1325880" y="5570728"/>
            <a:ext cx="101342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3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Tarmoqdan uzish, lekin o‘chirmaslik — izlar saqlanadi. Yozmang, qo‘ng‘iroq qiling: pochta ishlamasligi mumkin. Tiklash — xavf bartaraf etilgach.</a:t>
            </a:r>
            <a:endParaRPr lang="en-US" sz="13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KIBERXAVFSIZLIK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Insidentdan keyingi birinchi soat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307592"/>
            <a:ext cx="11094415" cy="24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CISA #StopRansomware qo‘llanmasi asosida, klinikaga moslashtirilgan.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1829816"/>
            <a:ext cx="1529029" cy="3108960"/>
          </a:xfrm>
          <a:prstGeom prst="roundRect">
            <a:avLst>
              <a:gd name="adj" fmla="val 837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029691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415" y="2155708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85800" y="2735072"/>
            <a:ext cx="1254709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Tarmoqdan uzish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Kabelni sug‘urish, Wi-Fi’ni o‘chirish; kompyuterni o‘chirmaslik — izlar saqlanadi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2077669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3" name="Shape 9"/>
          <p:cNvSpPr/>
          <p:nvPr/>
        </p:nvSpPr>
        <p:spPr>
          <a:xfrm>
            <a:off x="2461717" y="1829816"/>
            <a:ext cx="1529029" cy="3108960"/>
          </a:xfrm>
          <a:prstGeom prst="roundRect">
            <a:avLst>
              <a:gd name="adj" fmla="val 837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942768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492" y="2155708"/>
            <a:ext cx="317480" cy="3174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598877" y="2735072"/>
            <a:ext cx="1254709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Yozmasdan, qo‘ng‘iroq qilish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Pochta va tarmoq telefonlari ishlamasligi mumkin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3990746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8" name="Shape 13"/>
          <p:cNvSpPr/>
          <p:nvPr/>
        </p:nvSpPr>
        <p:spPr>
          <a:xfrm>
            <a:off x="4374794" y="1829816"/>
            <a:ext cx="1529029" cy="3108960"/>
          </a:xfrm>
          <a:prstGeom prst="roundRect">
            <a:avLst>
              <a:gd name="adj" fmla="val 837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855845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0569" y="2155708"/>
            <a:ext cx="317480" cy="31748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4511954" y="2735072"/>
            <a:ext cx="1254709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Bitta mas’ul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Oldindan tayinlangan mas’ul qarorlar qabul qiladi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5903824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3" name="Shape 17"/>
          <p:cNvSpPr/>
          <p:nvPr/>
        </p:nvSpPr>
        <p:spPr>
          <a:xfrm>
            <a:off x="6287872" y="1829816"/>
            <a:ext cx="1529029" cy="3108960"/>
          </a:xfrm>
          <a:prstGeom prst="roundRect">
            <a:avLst>
              <a:gd name="adj" fmla="val 837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768922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646" y="2155708"/>
            <a:ext cx="317480" cy="31748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425032" y="2735072"/>
            <a:ext cx="1254709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Qog‘oz rejimi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Birinchi navbatda — qabulxona, laboratoriya va dorixona</a:t>
            </a:r>
            <a:endParaRPr lang="en-US" sz="1500" dirty="0"/>
          </a:p>
        </p:txBody>
      </p:sp>
      <p:sp>
        <p:nvSpPr>
          <p:cNvPr id="27" name="Text 20"/>
          <p:cNvSpPr txBox="1"/>
          <p:nvPr/>
        </p:nvSpPr>
        <p:spPr>
          <a:xfrm>
            <a:off x="7816901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28" name="Shape 21"/>
          <p:cNvSpPr/>
          <p:nvPr/>
        </p:nvSpPr>
        <p:spPr>
          <a:xfrm>
            <a:off x="8200949" y="1829816"/>
            <a:ext cx="1529029" cy="3108960"/>
          </a:xfrm>
          <a:prstGeom prst="roundRect">
            <a:avLst>
              <a:gd name="adj" fmla="val 837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8681999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6724" y="2155708"/>
            <a:ext cx="317480" cy="31748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8338109" y="2735072"/>
            <a:ext cx="1254709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Izlarni saqlash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Talabni suratga olish, vaqtni yozib qo‘yish; javob bermaslik va to‘lamaslik</a:t>
            </a:r>
            <a:endParaRPr lang="en-US" sz="1500" dirty="0"/>
          </a:p>
        </p:txBody>
      </p:sp>
      <p:sp>
        <p:nvSpPr>
          <p:cNvPr id="32" name="Text 24"/>
          <p:cNvSpPr txBox="1"/>
          <p:nvPr/>
        </p:nvSpPr>
        <p:spPr>
          <a:xfrm>
            <a:off x="9729978" y="3155696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33" name="Shape 25"/>
          <p:cNvSpPr/>
          <p:nvPr/>
        </p:nvSpPr>
        <p:spPr>
          <a:xfrm>
            <a:off x="10114026" y="1829816"/>
            <a:ext cx="1529029" cy="3108960"/>
          </a:xfrm>
          <a:prstGeom prst="roundRect">
            <a:avLst>
              <a:gd name="adj" fmla="val 8372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34" name="Shape 26"/>
          <p:cNvSpPr/>
          <p:nvPr/>
        </p:nvSpPr>
        <p:spPr>
          <a:xfrm>
            <a:off x="10595077" y="2030984"/>
            <a:ext cx="566928" cy="566928"/>
          </a:xfrm>
          <a:prstGeom prst="roundRect">
            <a:avLst>
              <a:gd name="adj" fmla="val 24000"/>
            </a:avLst>
          </a:prstGeom>
          <a:solidFill>
            <a:srgbClr val="E7F6F3"/>
          </a:solidFill>
          <a:ln/>
        </p:spPr>
      </p:sp>
      <p:pic>
        <p:nvPicPr>
          <p:cNvPr id="3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9801" y="2155708"/>
            <a:ext cx="317480" cy="317480"/>
          </a:xfrm>
          <a:prstGeom prst="rect">
            <a:avLst/>
          </a:prstGeom>
        </p:spPr>
      </p:pic>
      <p:sp>
        <p:nvSpPr>
          <p:cNvPr id="36" name="Text 27"/>
          <p:cNvSpPr txBox="1"/>
          <p:nvPr/>
        </p:nvSpPr>
        <p:spPr>
          <a:xfrm>
            <a:off x="10251186" y="2735072"/>
            <a:ext cx="1254709" cy="2039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Vakolatli organga xabar berish</a:t>
            </a:r>
            <a:endParaRPr lang="en-US" sz="1500" dirty="0"/>
          </a:p>
          <a:p>
            <a:pPr algn="ctr" indent="0" marL="0">
              <a:spcBef>
                <a:spcPts val="500"/>
              </a:spcBef>
              <a:buNone/>
            </a:pPr>
            <a:r>
              <a:rPr lang="en-US" sz="12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Buni «Kiberxavfsizlik to‘g‘risida»gi qonun (O‘RQ-764) talab qiladi</a:t>
            </a:r>
            <a:endParaRPr lang="en-US" sz="15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QONUN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«Kiberxavfsizlik to‘g‘risida»gi qonun: nimani talab qiladi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508760"/>
            <a:ext cx="3931920" cy="4709160"/>
          </a:xfrm>
          <a:prstGeom prst="roundRect">
            <a:avLst>
              <a:gd name="adj" fmla="val 5814"/>
            </a:avLst>
          </a:prstGeom>
          <a:solidFill>
            <a:srgbClr val="E7F6F3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828800"/>
            <a:ext cx="731520" cy="73152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14" y="1989734"/>
            <a:ext cx="409651" cy="40965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27432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O‘RQ-764</a:t>
            </a:r>
            <a:endParaRPr lang="en-US" sz="48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3657600"/>
            <a:ext cx="32918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2E4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17.07.2022 dan kuchda; vakolatli organ — Davlat xavfsizlik xizmati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892040" y="1527048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5440680" y="1508760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Sog‘liqni saqlash muhim axborot infratuzilmasi sohalari qatorida ko‘rsatilgan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892040" y="225145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440680" y="2233168"/>
            <a:ext cx="62023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Kiberxavfsizlik insidentlari haqida vakolatli organga xabar berish kerak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4892040" y="2891536"/>
            <a:ext cx="384048" cy="384048"/>
          </a:xfrm>
          <a:prstGeom prst="ellipse">
            <a:avLst/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5440680" y="2873248"/>
            <a:ext cx="6202375" cy="58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Xabar berish kanali va tartibini oldindan — yuqori turuvchi organdan aniqlang</a:t>
            </a:r>
            <a:endParaRPr lang="en-US" sz="1600" dirty="0"/>
          </a:p>
        </p:txBody>
      </p:sp>
      <p:sp>
        <p:nvSpPr>
          <p:cNvPr id="18" name="Shape 14"/>
          <p:cNvSpPr/>
          <p:nvPr/>
        </p:nvSpPr>
        <p:spPr>
          <a:xfrm>
            <a:off x="4892040" y="3689096"/>
            <a:ext cx="6751015" cy="1031748"/>
          </a:xfrm>
          <a:prstGeom prst="roundRect">
            <a:avLst>
              <a:gd name="adj" fmla="val 15953"/>
            </a:avLst>
          </a:prstGeom>
          <a:solidFill>
            <a:srgbClr val="061514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5120640" y="3798824"/>
            <a:ext cx="6293815" cy="8122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RAHBAR UCHUN XULOSA
</a:t>
            </a:r>
            <a:pPr indent="0" marL="0">
              <a:buNone/>
            </a:pPr>
            <a:r>
              <a:rPr lang="en-US" sz="1500" dirty="0">
                <a:solidFill>
                  <a:srgbClr val="E3E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Hujum — klinikaning ichki ishi emas: u haqda xabar beriladi, mas’ul esa oldindan tayinlanadi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892040" y="5943600"/>
            <a:ext cx="67510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Manba: lex.uz · ZRU-764, 15.04.2022</a:t>
            </a:r>
            <a:endParaRPr lang="en-US" sz="1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6560" y="320040"/>
            <a:ext cx="49377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1240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20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26060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BILIMLARNI TEKSHIRISH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3017520"/>
            <a:ext cx="10058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Yakuniy test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803904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tekshirish uchun 5 ta savol · javob — har bir savoldan keyingi slaydda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5486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QISMDAN 6-QISM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731520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31520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Ma’lumotlar qanday uzatiladi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2568397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568397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Bemor ma’lumotlari uchun qoidalar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405274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4405274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Real vaqtda birgalikda ishlash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242152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242152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Google Hujjatlar va Jadvallar: asosiysi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8079029" y="5779008"/>
            <a:ext cx="1727149" cy="45720"/>
          </a:xfrm>
          <a:prstGeom prst="rect">
            <a:avLst/>
          </a:prstGeom>
          <a:solidFill>
            <a:srgbClr val="0F8B7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079029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Kiberxavfsizlik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9915906" y="5779008"/>
            <a:ext cx="1727149" cy="45720"/>
          </a:xfrm>
          <a:prstGeom prst="rect">
            <a:avLst/>
          </a:prstGeom>
          <a:solidFill>
            <a:srgbClr val="6FE0CF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915906" y="5879592"/>
            <a:ext cx="17271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Yakuniy test</a:t>
            </a:r>
            <a:endParaRPr lang="en-US" sz="10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 tibbiy tizimda tahlil natijasini ochdi. Bu natija aslida qayerda saqlanadi?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 telefoni yoki kompyuterining xotirasida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Serverdagi ma’lumotlar bazasida; ekran faqat javobni ko‘rsatadi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Brauzerda, varaq ochiq turgan paytda</a:t>
            </a:r>
            <a:endParaRPr lang="en-US" sz="22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Klinikaning internet provayderida</a:t>
            </a:r>
            <a:endParaRPr lang="en-US" sz="22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54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 tibbiy tizimda tahlil natijasini ochdi. Bu natija aslida qayerda saqlanadi?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Shifokor telefoni yoki kompyuterining xotirasida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Serverdagi ma’lumotlar bazasida; ekran faqat javobni ko‘rsatadi</a:t>
            </a:r>
            <a:endParaRPr lang="en-US" sz="22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2252980"/>
            <a:ext cx="402336" cy="402336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Brauzerda, varaq ochiq turgan paytda</a:t>
            </a:r>
            <a:endParaRPr lang="en-US" sz="2200" dirty="0"/>
          </a:p>
        </p:txBody>
      </p:sp>
      <p:sp>
        <p:nvSpPr>
          <p:cNvPr id="17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Klinikaning internet provayderida</a:t>
            </a:r>
            <a:endParaRPr lang="en-US" sz="2200" dirty="0"/>
          </a:p>
        </p:txBody>
      </p:sp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Mijoz (telefon, brauzer) so‘rov yuboradi, server ma’lumotni bazadan olib javob qaytaradi. Ma’lumot telefonda saqlanmaydi.</a:t>
            </a:r>
            <a:endParaRPr lang="en-US" sz="18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27.03.2026 dan qonunga ko‘ra qaysi ma’lumotlarni faqat O‘zbekistonda saqlash shart?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Fuqarolarning barcha shaxsga doir ma’lumotlari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pasport ma’lumotlari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davlat xizmatchilarining ma’lumotlari</a:t>
            </a:r>
            <a:endParaRPr lang="en-US" sz="22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Biometrik, genetik ma’lumotlar va aloqa abonentlari ma’lumotlari</a:t>
            </a:r>
            <a:endParaRPr lang="en-US" sz="22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56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27.03.2026 dan qonunga ko‘ra qaysi ma’lumotlarni faqat O‘zbekistonda saqlash shart?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Fuqarolarning barcha shaxsga doir ma’lumotlari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pasport ma’lumotlari</a:t>
            </a:r>
            <a:endParaRPr lang="en-US" sz="2200" dirty="0"/>
          </a:p>
        </p:txBody>
      </p:sp>
      <p:sp>
        <p:nvSpPr>
          <p:cNvPr id="13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Faqat davlat xizmatchilarining ma’lumotlari</a:t>
            </a:r>
            <a:endParaRPr lang="en-US" sz="2200" dirty="0"/>
          </a:p>
        </p:txBody>
      </p:sp>
      <p:sp>
        <p:nvSpPr>
          <p:cNvPr id="16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7019392" y="3272536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Biometrik, genetik ma’lumotlar va aloqa abonentlari ma’lumotlari</a:t>
            </a:r>
            <a:endParaRPr lang="en-US" sz="22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3688588"/>
            <a:ext cx="402336" cy="402336"/>
          </a:xfrm>
          <a:prstGeom prst="rect">
            <a:avLst/>
          </a:prstGeom>
        </p:spPr>
      </p:pic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O‘RQ-1125 2021-yilgi qoidani o‘zgartirdi. Lekin salomatlik ma’lumotlari — alohida toifa va shifokorlik siri: bemor ma’lumotlari — faqat tibbiy tizimda.</a:t>
            </a:r>
            <a:endParaRPr lang="en-US" sz="18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Jadvaldan F.I.Sh. va MED-ID olib tashlandi. Bemorni yana nima oshkor qilishi mumkin?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Kichik tuman aholisidagi kam uchraydigan tashxis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Bo‘limga bir oydagi tashriflar soni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Keng tarqalgan kasallikning KXT kodi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davolangan bo‘lim nomi</a:t>
            </a:r>
            <a:endParaRPr lang="en-US" sz="24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Jadvaldan F.I.Sh. va MED-ID olib tashlandi. Bemorni yana nima oshkor qilishi mumkin?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Kichik tuman aholisidagi kam uchraydigan tashxis</a:t>
            </a:r>
            <a:endParaRPr lang="en-US" sz="24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2252980"/>
            <a:ext cx="402336" cy="402336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Bo‘limga bir oydagi tashriflar soni</a:t>
            </a:r>
            <a:endParaRPr lang="en-US" sz="2400" dirty="0"/>
          </a:p>
        </p:txBody>
      </p:sp>
      <p:sp>
        <p:nvSpPr>
          <p:cNvPr id="14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Keng tarqalgan kasallikning KXT kodi</a:t>
            </a:r>
            <a:endParaRPr lang="en-US" sz="2400" dirty="0"/>
          </a:p>
        </p:txBody>
      </p:sp>
      <p:sp>
        <p:nvSpPr>
          <p:cNvPr id="17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Bemor davolangan bo‘lim nomi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Kichik tumandagi kam uchraydigan kasallik bitta odamni ko‘rsatadi. Tug‘ilgan sana, manzil, telefon, izohlardagi tavsiflar ham oshkor qiladi.</a:t>
            </a:r>
            <a:endParaRPr lang="en-US" sz="18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59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Xaridlar jadvalidagi ma’lumotlar xato o‘zgartirildi. Kechagi variantni qayerdan tiklaysiz?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Disk savatida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Hammadan o‘z nusxalarini yuborishni so‘rash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Fayl → Versiyalar tarixi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Brauzerdagi «Orqaga» tugmasi bilan</a:t>
            </a:r>
            <a:endParaRPr lang="en-US" sz="24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Xaridlar jadvalidagi ma’lumotlar xato o‘zgartirildi. Kechagi variantni qayerdan tiklaysiz?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Disk savatida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Hammadan o‘z nusxalarini yuborishni so‘rash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1371600" y="3272536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Fayl → Versiyalar tarixi</a:t>
            </a:r>
            <a:endParaRPr lang="en-US" sz="240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336" y="3688588"/>
            <a:ext cx="402336" cy="402336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Brauzerdagi «Orqaga» tugmasi bilan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Versiyalar tarixi faylning oldingi holatlarini saqlaydi va kim nimani o‘zgartirganini ko‘rsatadi. Savat — faqat o‘chirilgan fayllar uchun.</a:t>
            </a:r>
            <a:endParaRPr lang="en-US" sz="18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577840" y="6419088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Javob — keyingi slaydda</a:t>
            </a:r>
            <a:endParaRPr lang="en-US" sz="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O‘ZINGIZNI TEKSHIRING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Shifrlovchi dastur klinika serverlarini shifrladi. Qaysi nusxa ma’lumotni tiklashga yordam beradi?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0F8B7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Serverga doim ulangan diskdagi nusxa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7019392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Alohida saqlanadigan va tarmoqdan uzilgan nusxa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D98E1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Shu serverdagi umumiy papkadagi nusxa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2F6FD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Shu tarmoqdagi bosh shifokor kompyuteridagi nusxa</a:t>
            </a:r>
            <a:endParaRPr lang="en-US" sz="24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5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19088"/>
            <a:ext cx="5852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2 · Tibbiy ma’lumotlar almashinuvi: Google Disk, Hujjatlar va Jadvallar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9601200" y="6419088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AACA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840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0F8B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JAVOB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94944"/>
            <a:ext cx="11094415" cy="739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26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Shifrlovchi dastur klinika serverlarini shifrladi. Qaysi nusxa ma’lumotni tiklashga yordam beradi?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548640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13232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371600" y="1836928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Serverga doim ulangan diskdagi nusxa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196432" y="1836928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DDF3E6"/>
          </a:solidFill>
          <a:ln w="25400">
            <a:solidFill>
              <a:srgbClr val="2E9E5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61024" y="2225548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6D5BD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700" dirty="0"/>
          </a:p>
        </p:txBody>
      </p:sp>
      <p:sp>
        <p:nvSpPr>
          <p:cNvPr id="12" name="Text 9"/>
          <p:cNvSpPr txBox="1"/>
          <p:nvPr/>
        </p:nvSpPr>
        <p:spPr>
          <a:xfrm>
            <a:off x="7019392" y="1836928"/>
            <a:ext cx="389214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Alohida saqlanadigan va tarmoqdan uzilgan nusxa</a:t>
            </a:r>
            <a:endParaRPr lang="en-US" sz="24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2252980"/>
            <a:ext cx="402336" cy="402336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48640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13232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1371600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Shu serverdagi umumiy papkadagi nusxa</a:t>
            </a:r>
            <a:endParaRPr lang="en-US" sz="2400" dirty="0"/>
          </a:p>
        </p:txBody>
      </p:sp>
      <p:sp>
        <p:nvSpPr>
          <p:cNvPr id="17" name="Shape 13"/>
          <p:cNvSpPr/>
          <p:nvPr/>
        </p:nvSpPr>
        <p:spPr>
          <a:xfrm>
            <a:off x="6196432" y="3272536"/>
            <a:ext cx="5446624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6E4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361024" y="3661156"/>
            <a:ext cx="457200" cy="457200"/>
          </a:xfrm>
          <a:prstGeom prst="roundRect">
            <a:avLst>
              <a:gd name="adj" fmla="val 22000"/>
            </a:avLst>
          </a:prstGeom>
          <a:solidFill>
            <a:srgbClr val="C9D5D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7019392" y="3272536"/>
            <a:ext cx="444078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6A7F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Shu tarmoqdagi bosh shifokor kompyuteridagi nusxa</a:t>
            </a:r>
            <a:endParaRPr lang="en-US" sz="2400" dirty="0"/>
          </a:p>
        </p:txBody>
      </p:sp>
      <p:sp>
        <p:nvSpPr>
          <p:cNvPr id="20" name="Shape 16"/>
          <p:cNvSpPr/>
          <p:nvPr/>
        </p:nvSpPr>
        <p:spPr>
          <a:xfrm>
            <a:off x="548640" y="4781296"/>
            <a:ext cx="11094415" cy="1060704"/>
          </a:xfrm>
          <a:prstGeom prst="roundRect">
            <a:avLst>
              <a:gd name="adj" fmla="val 12069"/>
            </a:avLst>
          </a:prstGeom>
          <a:solidFill>
            <a:srgbClr val="E7F6F3"/>
          </a:solidFill>
          <a:ln w="12700">
            <a:solidFill>
              <a:srgbClr val="CDEFE9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731520" y="496417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FFF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5064760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1325880" y="5009896"/>
            <a:ext cx="10134295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A64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Izoh. </a:t>
            </a:r>
            <a:pPr indent="0" marL="0">
              <a:buNone/>
            </a:pPr>
            <a:r>
              <a:rPr lang="en-US" sz="1800" dirty="0">
                <a:solidFill>
                  <a:srgbClr val="0B1F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Shifrlovchi dastur tarmoq orqali yetgan hamma narsani shifrlaydi. Tarmoqdan tashqaridagi nusxa saqlanib qoladi — 3-2-1 qoidasi.</a:t>
            </a:r>
            <a:endParaRPr lang="en-US" sz="18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65" y="6291072"/>
            <a:ext cx="778510" cy="457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20116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Rahmat! 2-modul yakunlandi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30175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Keyingisi — 3-modul: vizual tahlil va boshqaruv panellari</a:t>
            </a:r>
            <a:endParaRPr lang="en-US" sz="21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44348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7FD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ALOQA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4754880"/>
            <a:ext cx="7315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Shokhrukh Sultanov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A9C4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Telegram @sultanovshoh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63</Slides>
  <Notes>63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</vt:vector>
  </TitlesOfParts>
  <Company>Westminster International University in Tashkent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2. Tibbiy ma’lumotlar almashinuvi: Google Disk, Hujjatlar va Jadvallar</dc:title>
  <dc:subject>Ma’lumotlar qanday uzatiladi, qayerda saqlanadi, birgalikda ishlash va kiberxavfsizlik</dc:subject>
  <dc:creator>Shokhrukh Sultanov</dc:creator>
  <cp:lastModifiedBy>Shokhrukh Sultanov</cp:lastModifiedBy>
  <cp:revision>1</cp:revision>
  <dcterms:created xsi:type="dcterms:W3CDTF">2026-10-02T05:04:22Z</dcterms:created>
  <dcterms:modified xsi:type="dcterms:W3CDTF">2026-10-02T05:04:22Z</dcterms:modified>
</cp:coreProperties>
</file>