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1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2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charts/chart3.xml" ContentType="application/vnd.openxmlformats-officedocument.drawingml.chart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charts/chart4.xml" ContentType="application/vnd.openxmlformats-officedocument.drawingml.chart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charts/chart5.xml" ContentType="application/vnd.openxmlformats-officedocument.drawingml.chart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charts/chart6.xml" ContentType="application/vnd.openxmlformats-officedocument.drawingml.chart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charts/chart7.xml" ContentType="application/vnd.openxmlformats-officedocument.drawingml.chart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slideMasters/slideMaster57.xml" ContentType="application/vnd.openxmlformats-officedocument.presentationml.slideMaster+xml"/>
  <Override PartName="/ppt/slides/slide57.xml" ContentType="application/vnd.openxmlformats-officedocument.presentationml.slide+xml"/>
  <Override PartName="/ppt/slideMasters/slideMaster58.xml" ContentType="application/vnd.openxmlformats-officedocument.presentationml.slideMaster+xml"/>
  <Override PartName="/ppt/slides/slide58.xml" ContentType="application/vnd.openxmlformats-officedocument.presentationml.slide+xml"/>
  <Override PartName="/ppt/slideMasters/slideMaster59.xml" ContentType="application/vnd.openxmlformats-officedocument.presentationml.slideMaster+xml"/>
  <Override PartName="/ppt/slides/slide59.xml" ContentType="application/vnd.openxmlformats-officedocument.presentationml.slide+xml"/>
  <Override PartName="/ppt/slideMasters/slideMaster60.xml" ContentType="application/vnd.openxmlformats-officedocument.presentationml.slideMaster+xml"/>
  <Override PartName="/ppt/slides/slide60.xml" ContentType="application/vnd.openxmlformats-officedocument.presentationml.slide+xml"/>
  <Override PartName="/ppt/slideMasters/slideMaster61.xml" ContentType="application/vnd.openxmlformats-officedocument.presentationml.slideMaster+xml"/>
  <Override PartName="/ppt/slides/slide61.xml" ContentType="application/vnd.openxmlformats-officedocument.presentationml.slide+xml"/>
  <Override PartName="/ppt/slideMasters/slideMaster62.xml" ContentType="application/vnd.openxmlformats-officedocument.presentationml.slideMaster+xml"/>
  <Override PartName="/ppt/slides/slide62.xml" ContentType="application/vnd.openxmlformats-officedocument.presentationml.slide+xml"/>
  <Override PartName="/ppt/slideMasters/slideMaster63.xml" ContentType="application/vnd.openxmlformats-officedocument.presentationml.slideMaster+xml"/>
  <Override PartName="/ppt/slides/slide63.xml" ContentType="application/vnd.openxmlformats-officedocument.presentationml.slide+xml"/>
  <Override PartName="/ppt/slideMasters/slideMaster64.xml" ContentType="application/vnd.openxmlformats-officedocument.presentationml.slideMaster+xml"/>
  <Override PartName="/ppt/slides/slide64.xml" ContentType="application/vnd.openxmlformats-officedocument.presentationml.slide+xml"/>
  <Override PartName="/ppt/slideMasters/slideMaster65.xml" ContentType="application/vnd.openxmlformats-officedocument.presentationml.slideMaster+xml"/>
  <Override PartName="/ppt/slides/slide65.xml" ContentType="application/vnd.openxmlformats-officedocument.presentationml.slide+xml"/>
  <Override PartName="/ppt/slideMasters/slideMaster66.xml" ContentType="application/vnd.openxmlformats-officedocument.presentationml.slideMaster+xml"/>
  <Override PartName="/ppt/slides/slide66.xml" ContentType="application/vnd.openxmlformats-officedocument.presentationml.slide+xml"/>
  <Override PartName="/ppt/slideMasters/slideMaster67.xml" ContentType="application/vnd.openxmlformats-officedocument.presentationml.slideMaster+xml"/>
  <Override PartName="/ppt/slides/slide67.xml" ContentType="application/vnd.openxmlformats-officedocument.presentationml.slide+xml"/>
  <Override PartName="/ppt/slideMasters/slideMaster68.xml" ContentType="application/vnd.openxmlformats-officedocument.presentationml.slideMaster+xml"/>
  <Override PartName="/ppt/slides/slide68.xml" ContentType="application/vnd.openxmlformats-officedocument.presentationml.slide+xml"/>
  <Override PartName="/ppt/slideMasters/slideMaster69.xml" ContentType="application/vnd.openxmlformats-officedocument.presentationml.slideMaster+xml"/>
  <Override PartName="/ppt/slides/slide69.xml" ContentType="application/vnd.openxmlformats-officedocument.presentationml.slide+xml"/>
  <Override PartName="/ppt/slideMasters/slideMaster70.xml" ContentType="application/vnd.openxmlformats-officedocument.presentationml.slideMaster+xml"/>
  <Override PartName="/ppt/slides/slide7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</p:sldIdLst>
  <p:notesMasterIdLst>
    <p:notesMasterId r:id="rId7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notesMaster" Target="notesMasters/notesMaster1.xml"/><Relationship Id="rId73" Type="http://schemas.openxmlformats.org/officeDocument/2006/relationships/presProps" Target="presProps.xml"/><Relationship Id="rId74" Type="http://schemas.openxmlformats.org/officeDocument/2006/relationships/viewProps" Target="viewProps.xml"/><Relationship Id="rId75" Type="http://schemas.openxmlformats.org/officeDocument/2006/relationships/theme" Target="theme/theme1.xml"/><Relationship Id="rId76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Терапия</c:v>
                </c:pt>
              </c:strCache>
            </c:strRef>
          </c:tx>
          <c:spPr>
            <a:solidFill>
              <a:srgbClr val="0F8B7E"/>
            </a:solidFill>
            <a:ln w="31750" cap="flat">
              <a:solidFill>
                <a:srgbClr val="0F8B7E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0F8B7E"/>
              </a:solidFill>
              <a:ln w="9525" cap="flat">
                <a:solidFill>
                  <a:srgbClr val="0F8B7E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Апр</c:v>
                  </c:pt>
                  <c:pt idx="1">
                    <c:v>Май</c:v>
                  </c:pt>
                  <c:pt idx="2">
                    <c:v>Июн</c:v>
                  </c:pt>
                  <c:pt idx="3">
                    <c:v>Июл</c:v>
                  </c:pt>
                  <c:pt idx="4">
                    <c:v>Авг</c:v>
                  </c:pt>
                  <c:pt idx="5">
                    <c:v>Сен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</c:v>
                </c:pt>
                <c:pt idx="1">
                  <c:v>3.3</c:v>
                </c:pt>
                <c:pt idx="2">
                  <c:v>2.9</c:v>
                </c:pt>
                <c:pt idx="3">
                  <c:v>3.1</c:v>
                </c:pt>
                <c:pt idx="4">
                  <c:v>3.4</c:v>
                </c:pt>
                <c:pt idx="5">
                  <c:v>3.2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Хирургия</c:v>
                </c:pt>
              </c:strCache>
            </c:strRef>
          </c:tx>
          <c:spPr>
            <a:solidFill>
              <a:srgbClr val="6D5BD0"/>
            </a:solidFill>
            <a:ln w="31750" cap="flat">
              <a:solidFill>
                <a:srgbClr val="6D5BD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6D5BD0"/>
              </a:solidFill>
              <a:ln w="9525" cap="flat">
                <a:solidFill>
                  <a:srgbClr val="6D5BD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Апр</c:v>
                  </c:pt>
                  <c:pt idx="1">
                    <c:v>Май</c:v>
                  </c:pt>
                  <c:pt idx="2">
                    <c:v>Июн</c:v>
                  </c:pt>
                  <c:pt idx="3">
                    <c:v>Июл</c:v>
                  </c:pt>
                  <c:pt idx="4">
                    <c:v>Авг</c:v>
                  </c:pt>
                  <c:pt idx="5">
                    <c:v>Сен</c:v>
                  </c:pt>
                </c:lvl>
              </c:multiLvlStrCache>
            </c:multiLvl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4.2</c:v>
                </c:pt>
                <c:pt idx="1">
                  <c:v>4</c:v>
                </c:pt>
                <c:pt idx="2">
                  <c:v>4.3</c:v>
                </c:pt>
                <c:pt idx="3">
                  <c:v>4.1</c:v>
                </c:pt>
                <c:pt idx="4">
                  <c:v>3.9</c:v>
                </c:pt>
                <c:pt idx="5">
                  <c:v>4.2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Кардиология</c:v>
                </c:pt>
              </c:strCache>
            </c:strRef>
          </c:tx>
          <c:spPr>
            <a:solidFill>
              <a:srgbClr val="D98E1E"/>
            </a:solidFill>
            <a:ln w="31750" cap="flat">
              <a:solidFill>
                <a:srgbClr val="D98E1E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D98E1E"/>
              </a:solidFill>
              <a:ln w="9525" cap="flat">
                <a:solidFill>
                  <a:srgbClr val="D98E1E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Апр</c:v>
                  </c:pt>
                  <c:pt idx="1">
                    <c:v>Май</c:v>
                  </c:pt>
                  <c:pt idx="2">
                    <c:v>Июн</c:v>
                  </c:pt>
                  <c:pt idx="3">
                    <c:v>Июл</c:v>
                  </c:pt>
                  <c:pt idx="4">
                    <c:v>Авг</c:v>
                  </c:pt>
                  <c:pt idx="5">
                    <c:v>Сен</c:v>
                  </c:pt>
                </c:lvl>
              </c:multiLvlStrCache>
            </c:multiLvl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</c:v>
                </c:pt>
                <c:pt idx="1">
                  <c:v>2.6</c:v>
                </c:pt>
                <c:pt idx="2">
                  <c:v>3.3</c:v>
                </c:pt>
                <c:pt idx="3">
                  <c:v>4</c:v>
                </c:pt>
                <c:pt idx="4">
                  <c:v>4.8</c:v>
                </c:pt>
                <c:pt idx="5">
                  <c:v>5.6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Неврология</c:v>
                </c:pt>
              </c:strCache>
            </c:strRef>
          </c:tx>
          <c:spPr>
            <a:solidFill>
              <a:srgbClr val="2F6FDB"/>
            </a:solidFill>
            <a:ln w="31750" cap="flat">
              <a:solidFill>
                <a:srgbClr val="2F6FD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2F6FDB"/>
              </a:solidFill>
              <a:ln w="9525" cap="flat">
                <a:solidFill>
                  <a:srgbClr val="2F6FD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Апр</c:v>
                  </c:pt>
                  <c:pt idx="1">
                    <c:v>Май</c:v>
                  </c:pt>
                  <c:pt idx="2">
                    <c:v>Июн</c:v>
                  </c:pt>
                  <c:pt idx="3">
                    <c:v>Июл</c:v>
                  </c:pt>
                  <c:pt idx="4">
                    <c:v>Авг</c:v>
                  </c:pt>
                  <c:pt idx="5">
                    <c:v>Сен</c:v>
                  </c:pt>
                </c:lvl>
              </c:multiLvlStrCache>
            </c:multiLvl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3.6</c:v>
                </c:pt>
                <c:pt idx="1">
                  <c:v>3.4</c:v>
                </c:pt>
                <c:pt idx="2">
                  <c:v>3.7</c:v>
                </c:pt>
                <c:pt idx="3">
                  <c:v>3.5</c:v>
                </c:pt>
                <c:pt idx="4">
                  <c:v>3.3</c:v>
                </c:pt>
                <c:pt idx="5">
                  <c:v>3.6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Педиатрия</c:v>
                </c:pt>
              </c:strCache>
            </c:strRef>
          </c:tx>
          <c:spPr>
            <a:solidFill>
              <a:srgbClr val="C2417A"/>
            </a:solidFill>
            <a:ln w="31750" cap="flat">
              <a:solidFill>
                <a:srgbClr val="C2417A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C2417A"/>
              </a:solidFill>
              <a:ln w="9525" cap="flat">
                <a:solidFill>
                  <a:srgbClr val="C2417A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Апр</c:v>
                  </c:pt>
                  <c:pt idx="1">
                    <c:v>Май</c:v>
                  </c:pt>
                  <c:pt idx="2">
                    <c:v>Июн</c:v>
                  </c:pt>
                  <c:pt idx="3">
                    <c:v>Июл</c:v>
                  </c:pt>
                  <c:pt idx="4">
                    <c:v>Авг</c:v>
                  </c:pt>
                  <c:pt idx="5">
                    <c:v>Сен</c:v>
                  </c:pt>
                </c:lvl>
              </c:multiLvlStrCache>
            </c:multiLvl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1.7</c:v>
                </c:pt>
                <c:pt idx="1">
                  <c:v>1.9</c:v>
                </c:pt>
                <c:pt idx="2">
                  <c:v>1.6</c:v>
                </c:pt>
                <c:pt idx="3">
                  <c:v>1.8</c:v>
                </c:pt>
                <c:pt idx="4">
                  <c:v>1.7</c:v>
                </c:pt>
                <c:pt idx="5">
                  <c:v>1.9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Гинекология</c:v>
                </c:pt>
              </c:strCache>
            </c:strRef>
          </c:tx>
          <c:spPr>
            <a:solidFill>
              <a:srgbClr val="5B7F2B"/>
            </a:solidFill>
            <a:ln w="31750" cap="flat">
              <a:solidFill>
                <a:srgbClr val="5B7F2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5B7F2B"/>
              </a:solidFill>
              <a:ln w="9525" cap="flat">
                <a:solidFill>
                  <a:srgbClr val="5B7F2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Апр</c:v>
                  </c:pt>
                  <c:pt idx="1">
                    <c:v>Май</c:v>
                  </c:pt>
                  <c:pt idx="2">
                    <c:v>Июн</c:v>
                  </c:pt>
                  <c:pt idx="3">
                    <c:v>Июл</c:v>
                  </c:pt>
                  <c:pt idx="4">
                    <c:v>Авг</c:v>
                  </c:pt>
                  <c:pt idx="5">
                    <c:v>Сен</c:v>
                  </c:pt>
                </c:lvl>
              </c:multiLvlStrCache>
            </c:multiLvl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2.6</c:v>
                </c:pt>
                <c:pt idx="1">
                  <c:v>2.8</c:v>
                </c:pt>
                <c:pt idx="2">
                  <c:v>2.5</c:v>
                </c:pt>
                <c:pt idx="3">
                  <c:v>2.7</c:v>
                </c:pt>
                <c:pt idx="4">
                  <c:v>2.9</c:v>
                </c:pt>
                <c:pt idx="5">
                  <c:v>2.6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2E4A47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9525" cap="flat">
              <a:solidFill>
                <a:srgbClr val="E5ECEA"/>
              </a:solidFill>
              <a:prstDash val="solid"/>
              <a:round/>
            </a:ln>
          </c:spPr>
        </c:majorGridlines>
        <c:numFmt formatCode="0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A7F7C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txPr>
        <a:bodyPr/>
        <a:lstStyle/>
        <a:p>
          <a:pPr>
            <a:defRPr sz="13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Терапия</c:v>
                </c:pt>
              </c:strCache>
            </c:strRef>
          </c:tx>
          <c:spPr>
            <a:solidFill>
              <a:srgbClr val="0F8B7E"/>
            </a:solidFill>
            <a:ln w="31750" cap="flat">
              <a:solidFill>
                <a:srgbClr val="0F8B7E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0F8B7E"/>
              </a:solidFill>
              <a:ln w="9525" cap="flat">
                <a:solidFill>
                  <a:srgbClr val="0F8B7E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Апр</c:v>
                  </c:pt>
                  <c:pt idx="1">
                    <c:v>Май</c:v>
                  </c:pt>
                  <c:pt idx="2">
                    <c:v>Июн</c:v>
                  </c:pt>
                  <c:pt idx="3">
                    <c:v>Июл</c:v>
                  </c:pt>
                  <c:pt idx="4">
                    <c:v>Авг</c:v>
                  </c:pt>
                  <c:pt idx="5">
                    <c:v>Сен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</c:v>
                </c:pt>
                <c:pt idx="1">
                  <c:v>3.3</c:v>
                </c:pt>
                <c:pt idx="2">
                  <c:v>2.9</c:v>
                </c:pt>
                <c:pt idx="3">
                  <c:v>3.1</c:v>
                </c:pt>
                <c:pt idx="4">
                  <c:v>3.4</c:v>
                </c:pt>
                <c:pt idx="5">
                  <c:v>3.2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Хирургия</c:v>
                </c:pt>
              </c:strCache>
            </c:strRef>
          </c:tx>
          <c:spPr>
            <a:solidFill>
              <a:srgbClr val="6D5BD0"/>
            </a:solidFill>
            <a:ln w="31750" cap="flat">
              <a:solidFill>
                <a:srgbClr val="6D5BD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6D5BD0"/>
              </a:solidFill>
              <a:ln w="9525" cap="flat">
                <a:solidFill>
                  <a:srgbClr val="6D5BD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Апр</c:v>
                  </c:pt>
                  <c:pt idx="1">
                    <c:v>Май</c:v>
                  </c:pt>
                  <c:pt idx="2">
                    <c:v>Июн</c:v>
                  </c:pt>
                  <c:pt idx="3">
                    <c:v>Июл</c:v>
                  </c:pt>
                  <c:pt idx="4">
                    <c:v>Авг</c:v>
                  </c:pt>
                  <c:pt idx="5">
                    <c:v>Сен</c:v>
                  </c:pt>
                </c:lvl>
              </c:multiLvlStrCache>
            </c:multiLvl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4.2</c:v>
                </c:pt>
                <c:pt idx="1">
                  <c:v>4</c:v>
                </c:pt>
                <c:pt idx="2">
                  <c:v>4.3</c:v>
                </c:pt>
                <c:pt idx="3">
                  <c:v>4.1</c:v>
                </c:pt>
                <c:pt idx="4">
                  <c:v>3.9</c:v>
                </c:pt>
                <c:pt idx="5">
                  <c:v>4.2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Кардиология</c:v>
                </c:pt>
              </c:strCache>
            </c:strRef>
          </c:tx>
          <c:spPr>
            <a:solidFill>
              <a:srgbClr val="D98E1E"/>
            </a:solidFill>
            <a:ln w="31750" cap="flat">
              <a:solidFill>
                <a:srgbClr val="D98E1E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D98E1E"/>
              </a:solidFill>
              <a:ln w="9525" cap="flat">
                <a:solidFill>
                  <a:srgbClr val="D98E1E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Апр</c:v>
                  </c:pt>
                  <c:pt idx="1">
                    <c:v>Май</c:v>
                  </c:pt>
                  <c:pt idx="2">
                    <c:v>Июн</c:v>
                  </c:pt>
                  <c:pt idx="3">
                    <c:v>Июл</c:v>
                  </c:pt>
                  <c:pt idx="4">
                    <c:v>Авг</c:v>
                  </c:pt>
                  <c:pt idx="5">
                    <c:v>Сен</c:v>
                  </c:pt>
                </c:lvl>
              </c:multiLvlStrCache>
            </c:multiLvl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</c:v>
                </c:pt>
                <c:pt idx="1">
                  <c:v>2.6</c:v>
                </c:pt>
                <c:pt idx="2">
                  <c:v>3.3</c:v>
                </c:pt>
                <c:pt idx="3">
                  <c:v>4</c:v>
                </c:pt>
                <c:pt idx="4">
                  <c:v>4.8</c:v>
                </c:pt>
                <c:pt idx="5">
                  <c:v>5.6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Неврология</c:v>
                </c:pt>
              </c:strCache>
            </c:strRef>
          </c:tx>
          <c:spPr>
            <a:solidFill>
              <a:srgbClr val="2F6FDB"/>
            </a:solidFill>
            <a:ln w="31750" cap="flat">
              <a:solidFill>
                <a:srgbClr val="2F6FD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2F6FDB"/>
              </a:solidFill>
              <a:ln w="9525" cap="flat">
                <a:solidFill>
                  <a:srgbClr val="2F6FD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Апр</c:v>
                  </c:pt>
                  <c:pt idx="1">
                    <c:v>Май</c:v>
                  </c:pt>
                  <c:pt idx="2">
                    <c:v>Июн</c:v>
                  </c:pt>
                  <c:pt idx="3">
                    <c:v>Июл</c:v>
                  </c:pt>
                  <c:pt idx="4">
                    <c:v>Авг</c:v>
                  </c:pt>
                  <c:pt idx="5">
                    <c:v>Сен</c:v>
                  </c:pt>
                </c:lvl>
              </c:multiLvlStrCache>
            </c:multiLvl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3.6</c:v>
                </c:pt>
                <c:pt idx="1">
                  <c:v>3.4</c:v>
                </c:pt>
                <c:pt idx="2">
                  <c:v>3.7</c:v>
                </c:pt>
                <c:pt idx="3">
                  <c:v>3.5</c:v>
                </c:pt>
                <c:pt idx="4">
                  <c:v>3.3</c:v>
                </c:pt>
                <c:pt idx="5">
                  <c:v>3.6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Педиатрия</c:v>
                </c:pt>
              </c:strCache>
            </c:strRef>
          </c:tx>
          <c:spPr>
            <a:solidFill>
              <a:srgbClr val="C2417A"/>
            </a:solidFill>
            <a:ln w="31750" cap="flat">
              <a:solidFill>
                <a:srgbClr val="C2417A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C2417A"/>
              </a:solidFill>
              <a:ln w="9525" cap="flat">
                <a:solidFill>
                  <a:srgbClr val="C2417A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Апр</c:v>
                  </c:pt>
                  <c:pt idx="1">
                    <c:v>Май</c:v>
                  </c:pt>
                  <c:pt idx="2">
                    <c:v>Июн</c:v>
                  </c:pt>
                  <c:pt idx="3">
                    <c:v>Июл</c:v>
                  </c:pt>
                  <c:pt idx="4">
                    <c:v>Авг</c:v>
                  </c:pt>
                  <c:pt idx="5">
                    <c:v>Сен</c:v>
                  </c:pt>
                </c:lvl>
              </c:multiLvlStrCache>
            </c:multiLvl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1.7</c:v>
                </c:pt>
                <c:pt idx="1">
                  <c:v>1.9</c:v>
                </c:pt>
                <c:pt idx="2">
                  <c:v>1.6</c:v>
                </c:pt>
                <c:pt idx="3">
                  <c:v>1.8</c:v>
                </c:pt>
                <c:pt idx="4">
                  <c:v>1.7</c:v>
                </c:pt>
                <c:pt idx="5">
                  <c:v>1.9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Гинекология</c:v>
                </c:pt>
              </c:strCache>
            </c:strRef>
          </c:tx>
          <c:spPr>
            <a:solidFill>
              <a:srgbClr val="5B7F2B"/>
            </a:solidFill>
            <a:ln w="31750" cap="flat">
              <a:solidFill>
                <a:srgbClr val="5B7F2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5B7F2B"/>
              </a:solidFill>
              <a:ln w="9525" cap="flat">
                <a:solidFill>
                  <a:srgbClr val="5B7F2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Апр</c:v>
                  </c:pt>
                  <c:pt idx="1">
                    <c:v>Май</c:v>
                  </c:pt>
                  <c:pt idx="2">
                    <c:v>Июн</c:v>
                  </c:pt>
                  <c:pt idx="3">
                    <c:v>Июл</c:v>
                  </c:pt>
                  <c:pt idx="4">
                    <c:v>Авг</c:v>
                  </c:pt>
                  <c:pt idx="5">
                    <c:v>Сен</c:v>
                  </c:pt>
                </c:lvl>
              </c:multiLvlStrCache>
            </c:multiLvl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2.6</c:v>
                </c:pt>
                <c:pt idx="1">
                  <c:v>2.8</c:v>
                </c:pt>
                <c:pt idx="2">
                  <c:v>2.5</c:v>
                </c:pt>
                <c:pt idx="3">
                  <c:v>2.7</c:v>
                </c:pt>
                <c:pt idx="4">
                  <c:v>2.9</c:v>
                </c:pt>
                <c:pt idx="5">
                  <c:v>2.6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2E4A47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9525" cap="flat">
              <a:solidFill>
                <a:srgbClr val="E5ECEA"/>
              </a:solidFill>
              <a:prstDash val="solid"/>
              <a:round/>
            </a:ln>
          </c:spPr>
        </c:majorGridlines>
        <c:numFmt formatCode="0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A7F7C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txPr>
        <a:bodyPr/>
        <a:lstStyle/>
        <a:p>
          <a:pPr>
            <a:defRPr sz="13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Доля госпитализаций</c:v>
                </c:pt>
              </c:strCache>
            </c:strRef>
          </c:tx>
          <c:spPr>
            <a:solidFill>
              <a:srgbClr val="0F8B7E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1" i="0" strike="noStrike" sz="1600" u="none">
                    <a:solidFill>
                      <a:srgbClr val="0B1F1E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Неврология</c:v>
                  </c:pt>
                  <c:pt idx="1">
                    <c:v>Терапия</c:v>
                  </c:pt>
                  <c:pt idx="2">
                    <c:v>Хирургия</c:v>
                  </c:pt>
                  <c:pt idx="3">
                    <c:v>Кардиология</c:v>
                  </c:pt>
                  <c:pt idx="4">
                    <c:v>Педиатрия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22</c:v>
                </c:pt>
                <c:pt idx="1">
                  <c:v>21</c:v>
                </c:pt>
                <c:pt idx="2">
                  <c:v>20</c:v>
                </c:pt>
                <c:pt idx="3">
                  <c:v>19</c:v>
                </c:pt>
                <c:pt idx="4">
                  <c:v>18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1" i="0" strike="noStrike" sz="1600" u="none">
                  <a:solidFill>
                    <a:srgbClr val="0B1F1E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7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2E4A47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25"/>
          <c:min val="0"/>
        </c:scaling>
        <c:delete val="0"/>
        <c:axPos val="l"/>
        <c:majorGridlines>
          <c:spPr>
            <a:ln w="9525" cap="flat">
              <a:solidFill>
                <a:srgbClr val="E5ECEA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A7F7C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Доля госпитализаций</c:v>
                </c:pt>
              </c:strCache>
            </c:strRef>
          </c:tx>
          <c:spPr>
            <a:solidFill>
              <a:srgbClr val="0F8B7E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1" i="0" strike="noStrike" sz="1600" u="none">
                    <a:solidFill>
                      <a:srgbClr val="0B1F1E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Неврология</c:v>
                  </c:pt>
                  <c:pt idx="1">
                    <c:v>Терапия</c:v>
                  </c:pt>
                  <c:pt idx="2">
                    <c:v>Хирургия</c:v>
                  </c:pt>
                  <c:pt idx="3">
                    <c:v>Кардиология</c:v>
                  </c:pt>
                  <c:pt idx="4">
                    <c:v>Педиатрия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22</c:v>
                </c:pt>
                <c:pt idx="1">
                  <c:v>21</c:v>
                </c:pt>
                <c:pt idx="2">
                  <c:v>20</c:v>
                </c:pt>
                <c:pt idx="3">
                  <c:v>19</c:v>
                </c:pt>
                <c:pt idx="4">
                  <c:v>18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1" i="0" strike="noStrike" sz="1600" u="none">
                  <a:solidFill>
                    <a:srgbClr val="0B1F1E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7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2E4A47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25"/>
          <c:min val="0"/>
        </c:scaling>
        <c:delete val="0"/>
        <c:axPos val="l"/>
        <c:majorGridlines>
          <c:spPr>
            <a:ln w="9525" cap="flat">
              <a:solidFill>
                <a:srgbClr val="E5ECEA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A7F7C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Удовлетворённость пациентов</c:v>
                </c:pt>
              </c:strCache>
            </c:strRef>
          </c:tx>
          <c:spPr>
            <a:solidFill>
              <a:srgbClr val="0F8B7E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1" i="0" strike="noStrike" sz="1600" u="none">
                    <a:solidFill>
                      <a:srgbClr val="0B1F1E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2025</c:v>
                  </c:pt>
                  <c:pt idx="1">
                    <c:v>2026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92</c:v>
                </c:pt>
                <c:pt idx="1">
                  <c:v>95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1" i="0" strike="noStrike" sz="1600" u="none">
                  <a:solidFill>
                    <a:srgbClr val="0B1F1E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7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2E4A47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96"/>
          <c:min val="91"/>
        </c:scaling>
        <c:delete val="0"/>
        <c:axPos val="l"/>
        <c:majorGridlines>
          <c:spPr>
            <a:ln w="9525" cap="flat">
              <a:solidFill>
                <a:srgbClr val="E5ECEA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A7F7C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Удовлетворённость пациентов</c:v>
                </c:pt>
              </c:strCache>
            </c:strRef>
          </c:tx>
          <c:spPr>
            <a:solidFill>
              <a:srgbClr val="0F8B7E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1" i="0" strike="noStrike" sz="1600" u="none">
                    <a:solidFill>
                      <a:srgbClr val="0B1F1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2025</c:v>
                  </c:pt>
                  <c:pt idx="1">
                    <c:v>2026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92</c:v>
                </c:pt>
                <c:pt idx="1">
                  <c:v>95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1" i="0" strike="noStrike" sz="1600" u="none">
                  <a:solidFill>
                    <a:srgbClr val="0B1F1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2E4A47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l"/>
        <c:majorGridlines>
          <c:spPr>
            <a:ln w="9525" cap="flat">
              <a:solidFill>
                <a:srgbClr val="E5ECEA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A7F7C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Удовлетворённость пациентов</c:v>
                </c:pt>
              </c:strCache>
            </c:strRef>
          </c:tx>
          <c:spPr>
            <a:solidFill>
              <a:srgbClr val="0F8B7E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1" i="0" strike="noStrike" sz="1600" u="none">
                    <a:solidFill>
                      <a:srgbClr val="0B1F1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2025</c:v>
                  </c:pt>
                  <c:pt idx="1">
                    <c:v>2026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92</c:v>
                </c:pt>
                <c:pt idx="1">
                  <c:v>95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1" i="0" strike="noStrike" sz="1600" u="none">
                  <a:solidFill>
                    <a:srgbClr val="0B1F1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2E4A47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l"/>
        <c:majorGridlines>
          <c:spPr>
            <a:ln w="9525" cap="flat">
              <a:solidFill>
                <a:srgbClr val="E5ECEA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A7F7C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_rels/notesSlide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.xml"/>
		</Relationships>
</file>

<file path=ppt/notesSlides/_rels/notesSlide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0.xml"/>
		</Relationships>
</file>

<file path=ppt/notesSlides/_rels/notesSlide6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1.xml"/>
		</Relationships>
</file>

<file path=ppt/notesSlides/_rels/notesSlide6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2.xml"/>
		</Relationships>
</file>

<file path=ppt/notesSlides/_rels/notesSlide6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3.xml"/>
		</Relationships>
</file>

<file path=ppt/notesSlides/_rels/notesSlide6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4.xml"/>
		</Relationships>
</file>

<file path=ppt/notesSlides/_rels/notesSlide6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5.xml"/>
		</Relationships>
</file>

<file path=ppt/notesSlides/_rels/notesSlide6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6.xml"/>
		</Relationships>
</file>

<file path=ppt/notesSlides/_rels/notesSlide6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7.xml"/>
		</Relationships>
</file>

<file path=ppt/notesSlides/_rels/notesSlide6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8.xml"/>
		</Relationships>
</file>

<file path=ppt/notesSlides/_rels/notesSlide6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9.xml"/>
		</Relationships>
</file>

<file path=ppt/notesSlides/_rels/notesSlide7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1.xml"/><Relationship Id="rId1" Type="http://schemas.openxmlformats.org/officeDocument/2006/relationships/image" Target="../media/image-5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2.xml"/><Relationship Id="rId1" Type="http://schemas.openxmlformats.org/officeDocument/2006/relationships/image" Target="../media/image-6-1.png"/><Relationship Id="rId3" Type="http://schemas.openxmlformats.org/officeDocument/2006/relationships/image" Target="../media/image-6-2.png"/><Relationship Id="rId4" Type="http://schemas.openxmlformats.org/officeDocument/2006/relationships/image" Target="../media/image-6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3.xml"/><Relationship Id="rId1" Type="http://schemas.openxmlformats.org/officeDocument/2006/relationships/image" Target="../media/image-17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4.xml"/><Relationship Id="rId1" Type="http://schemas.openxmlformats.org/officeDocument/2006/relationships/image" Target="../media/image-18-1.png"/><Relationship Id="rId3" Type="http://schemas.openxmlformats.org/officeDocument/2006/relationships/image" Target="../media/image-18-2.png"/><Relationship Id="rId4" Type="http://schemas.openxmlformats.org/officeDocument/2006/relationships/image" Target="../media/image-18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image" Target="../media/image-20-5.png"/><Relationship Id="rId6" Type="http://schemas.openxmlformats.org/officeDocument/2006/relationships/image" Target="../media/image-2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1-image-1.jpeg"/><Relationship Id="rId2" Type="http://schemas.openxmlformats.org/officeDocument/2006/relationships/image" Target="../media/image-2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image" Target="../media/image-26-3.png"/><Relationship Id="rId4" Type="http://schemas.openxmlformats.org/officeDocument/2006/relationships/image" Target="../media/image-2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7-image-1.jpeg"/><Relationship Id="rId2" Type="http://schemas.openxmlformats.org/officeDocument/2006/relationships/image" Target="../media/image-2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image" Target="../media/image-30-2.png"/><Relationship Id="rId3" Type="http://schemas.openxmlformats.org/officeDocument/2006/relationships/image" Target="../media/image-3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image" Target="../media/image-33-2.png"/><Relationship Id="rId3" Type="http://schemas.openxmlformats.org/officeDocument/2006/relationships/image" Target="../media/image-3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image" Target="../media/image-3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image" Target="../media/image-3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6-image-1.jpeg"/><Relationship Id="rId2" Type="http://schemas.openxmlformats.org/officeDocument/2006/relationships/image" Target="../media/image-3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5.xml"/><Relationship Id="rId1" Type="http://schemas.openxmlformats.org/officeDocument/2006/relationships/image" Target="../media/image-37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6.xml"/><Relationship Id="rId1" Type="http://schemas.openxmlformats.org/officeDocument/2006/relationships/image" Target="../media/image-38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7.xml"/><Relationship Id="rId1" Type="http://schemas.openxmlformats.org/officeDocument/2006/relationships/image" Target="../media/image-39-1.png"/><Relationship Id="rId3" Type="http://schemas.openxmlformats.org/officeDocument/2006/relationships/image" Target="../media/image-39-2.png"/><Relationship Id="rId4" Type="http://schemas.openxmlformats.org/officeDocument/2006/relationships/image" Target="../media/image-39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png"/><Relationship Id="rId2" Type="http://schemas.openxmlformats.org/officeDocument/2006/relationships/image" Target="../media/image-4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png"/><Relationship Id="rId2" Type="http://schemas.openxmlformats.org/officeDocument/2006/relationships/image" Target="../media/image-41-2.png"/><Relationship Id="rId3" Type="http://schemas.openxmlformats.org/officeDocument/2006/relationships/image" Target="../media/image-41-3.png"/><Relationship Id="rId4" Type="http://schemas.openxmlformats.org/officeDocument/2006/relationships/image" Target="../media/image-4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png"/><Relationship Id="rId2" Type="http://schemas.openxmlformats.org/officeDocument/2006/relationships/image" Target="../media/image-43-2.png"/><Relationship Id="rId3" Type="http://schemas.openxmlformats.org/officeDocument/2006/relationships/image" Target="../media/image-4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4-1.png"/><Relationship Id="rId2" Type="http://schemas.openxmlformats.org/officeDocument/2006/relationships/image" Target="../media/image-44-2.png"/><Relationship Id="rId3" Type="http://schemas.openxmlformats.org/officeDocument/2006/relationships/image" Target="../media/image-44-3.png"/><Relationship Id="rId4" Type="http://schemas.openxmlformats.org/officeDocument/2006/relationships/image" Target="../media/image-44-4.png"/><Relationship Id="rId5" Type="http://schemas.openxmlformats.org/officeDocument/2006/relationships/image" Target="../media/image-44-5.png"/><Relationship Id="rId6" Type="http://schemas.openxmlformats.org/officeDocument/2006/relationships/image" Target="../media/image-44-6.png"/><Relationship Id="rId7" Type="http://schemas.openxmlformats.org/officeDocument/2006/relationships/image" Target="../media/image-4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7-1.png"/><Relationship Id="rId2" Type="http://schemas.openxmlformats.org/officeDocument/2006/relationships/image" Target="../media/image-47-2.png"/><Relationship Id="rId3" Type="http://schemas.openxmlformats.org/officeDocument/2006/relationships/image" Target="../media/image-4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8-image-1.jpeg"/><Relationship Id="rId2" Type="http://schemas.openxmlformats.org/officeDocument/2006/relationships/image" Target="../media/image-4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9-1.png"/><Relationship Id="rId2" Type="http://schemas.openxmlformats.org/officeDocument/2006/relationships/image" Target="../media/image-49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2-1.png"/><Relationship Id="rId2" Type="http://schemas.openxmlformats.org/officeDocument/2006/relationships/image" Target="../media/image-52-2.png"/><Relationship Id="rId3" Type="http://schemas.openxmlformats.org/officeDocument/2006/relationships/image" Target="../media/image-52-3.png"/><Relationship Id="rId4" Type="http://schemas.openxmlformats.org/officeDocument/2006/relationships/image" Target="../media/image-52-4.png"/><Relationship Id="rId5" Type="http://schemas.openxmlformats.org/officeDocument/2006/relationships/image" Target="../media/image-5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5-1.png"/><Relationship Id="rId2" Type="http://schemas.openxmlformats.org/officeDocument/2006/relationships/image" Target="../media/image-55-2.png"/><Relationship Id="rId3" Type="http://schemas.openxmlformats.org/officeDocument/2006/relationships/image" Target="../media/image-5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6-image-1.jpeg"/><Relationship Id="rId2" Type="http://schemas.openxmlformats.org/officeDocument/2006/relationships/image" Target="../media/image-5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8-1.png"/><Relationship Id="rId2" Type="http://schemas.openxmlformats.org/officeDocument/2006/relationships/image" Target="../media/image-58-2.png"/><Relationship Id="rId3" Type="http://schemas.openxmlformats.org/officeDocument/2006/relationships/image" Target="../media/image-58-3.png"/><Relationship Id="rId4" Type="http://schemas.openxmlformats.org/officeDocument/2006/relationships/image" Target="../media/image-58-4.png"/><Relationship Id="rId5" Type="http://schemas.openxmlformats.org/officeDocument/2006/relationships/image" Target="../media/image-58-5.png"/><Relationship Id="rId6" Type="http://schemas.openxmlformats.org/officeDocument/2006/relationships/image" Target="../media/image-58-6.png"/><Relationship Id="rId7" Type="http://schemas.openxmlformats.org/officeDocument/2006/relationships/image" Target="../media/image-58-7.png"/><Relationship Id="rId8" Type="http://schemas.openxmlformats.org/officeDocument/2006/relationships/image" Target="../media/image-58-8.png"/><Relationship Id="rId9" Type="http://schemas.openxmlformats.org/officeDocument/2006/relationships/image" Target="../media/image-5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9-image-1.jpeg"/><Relationship Id="rId2" Type="http://schemas.openxmlformats.org/officeDocument/2006/relationships/image" Target="../media/image-5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1-1.png"/><Relationship Id="rId2" Type="http://schemas.openxmlformats.org/officeDocument/2006/relationships/image" Target="../media/image-61-2.png"/><Relationship Id="rId3" Type="http://schemas.openxmlformats.org/officeDocument/2006/relationships/image" Target="../media/image-6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3-1.png"/><Relationship Id="rId2" Type="http://schemas.openxmlformats.org/officeDocument/2006/relationships/image" Target="../media/image-63-2.png"/><Relationship Id="rId3" Type="http://schemas.openxmlformats.org/officeDocument/2006/relationships/image" Target="../media/image-6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5-1.png"/><Relationship Id="rId2" Type="http://schemas.openxmlformats.org/officeDocument/2006/relationships/image" Target="../media/image-65-2.png"/><Relationship Id="rId3" Type="http://schemas.openxmlformats.org/officeDocument/2006/relationships/image" Target="../media/image-6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7-1.png"/><Relationship Id="rId2" Type="http://schemas.openxmlformats.org/officeDocument/2006/relationships/image" Target="../media/image-67-2.png"/><Relationship Id="rId3" Type="http://schemas.openxmlformats.org/officeDocument/2006/relationships/image" Target="../media/image-6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9-1.png"/><Relationship Id="rId2" Type="http://schemas.openxmlformats.org/officeDocument/2006/relationships/image" Target="../media/image-69-2.png"/><Relationship Id="rId3" Type="http://schemas.openxmlformats.org/officeDocument/2006/relationships/image" Target="../media/image-6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9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0-image-1.jpeg"/><Relationship Id="rId2" Type="http://schemas.openxmlformats.org/officeDocument/2006/relationships/image" Target="../media/image-7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8206" y="5879592"/>
            <a:ext cx="1479169" cy="86868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1520" y="502920"/>
            <a:ext cx="2743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6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196596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2 ЧАСА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2377440"/>
            <a:ext cx="969264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Визуальный анализ и панели управления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767328"/>
            <a:ext cx="9326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 цифр к решению за 5 секунд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Шохрух Султанов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СОДЕРЖАНИЕ МОДУЛЯ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 и цели модуля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548640" y="1545336"/>
            <a:ext cx="438912" cy="438912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1188720" y="1508760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Почему глаз быстрее таблицы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1188720" y="1819656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мозг замечает мгновенно и что сравнивает точнее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548640" y="2218073"/>
            <a:ext cx="438912" cy="438912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1188720" y="2181497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Картинки, которые изменили решения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1188720" y="2492393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Три исторических примера и один эксперимент со средними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548640" y="2890810"/>
            <a:ext cx="438912" cy="438912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1188720" y="2854234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Аналитика в здравоохранении сегодня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1188720" y="3165130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Панели, которые помогли — и которые не помогли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548640" y="3563547"/>
            <a:ext cx="438912" cy="438912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17" name="Text 14"/>
          <p:cNvSpPr txBox="1"/>
          <p:nvPr/>
        </p:nvSpPr>
        <p:spPr>
          <a:xfrm>
            <a:off x="1188720" y="3526971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Лаборатория критического чтения</a:t>
            </a:r>
            <a:endParaRPr lang="en-US" sz="1800" dirty="0"/>
          </a:p>
        </p:txBody>
      </p:sp>
      <p:sp>
        <p:nvSpPr>
          <p:cNvPr id="18" name="Text 15"/>
          <p:cNvSpPr txBox="1"/>
          <p:nvPr/>
        </p:nvSpPr>
        <p:spPr>
          <a:xfrm>
            <a:off x="1188720" y="3837867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Обрезанная ось, ложная причина и парадокс средних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548640" y="4236285"/>
            <a:ext cx="438912" cy="438912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20" name="Text 17"/>
          <p:cNvSpPr txBox="1"/>
          <p:nvPr/>
        </p:nvSpPr>
        <p:spPr>
          <a:xfrm>
            <a:off x="1188720" y="4199709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устроена панель управления и где её сделать</a:t>
            </a:r>
            <a:endParaRPr lang="en-US" sz="1800" dirty="0"/>
          </a:p>
        </p:txBody>
      </p:sp>
      <p:sp>
        <p:nvSpPr>
          <p:cNvPr id="21" name="Text 18"/>
          <p:cNvSpPr txBox="1"/>
          <p:nvPr/>
        </p:nvSpPr>
        <p:spPr>
          <a:xfrm>
            <a:off x="1188720" y="4510605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Источники данных, программы и место хранения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548640" y="4909022"/>
            <a:ext cx="438912" cy="438912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600" dirty="0"/>
          </a:p>
        </p:txBody>
      </p:sp>
      <p:sp>
        <p:nvSpPr>
          <p:cNvPr id="23" name="Text 20"/>
          <p:cNvSpPr txBox="1"/>
          <p:nvPr/>
        </p:nvSpPr>
        <p:spPr>
          <a:xfrm>
            <a:off x="1188720" y="4872446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Панель нашей аудитории</a:t>
            </a:r>
            <a:endParaRPr lang="en-US" sz="1800" dirty="0"/>
          </a:p>
        </p:txBody>
      </p:sp>
      <p:sp>
        <p:nvSpPr>
          <p:cNvPr id="24" name="Text 21"/>
          <p:cNvSpPr txBox="1"/>
          <p:nvPr/>
        </p:nvSpPr>
        <p:spPr>
          <a:xfrm>
            <a:off x="1188720" y="5183342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Ваши ответы из модуля 2 — и главный экран, который соберёте вы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548640" y="5581759"/>
            <a:ext cx="438912" cy="438912"/>
          </a:xfrm>
          <a:prstGeom prst="ellipse">
            <a:avLst/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600" dirty="0"/>
          </a:p>
        </p:txBody>
      </p:sp>
      <p:sp>
        <p:nvSpPr>
          <p:cNvPr id="26" name="Text 23"/>
          <p:cNvSpPr txBox="1"/>
          <p:nvPr/>
        </p:nvSpPr>
        <p:spPr>
          <a:xfrm>
            <a:off x="1188720" y="5545183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Итоговый тест</a:t>
            </a:r>
            <a:endParaRPr lang="en-US" sz="1800" dirty="0"/>
          </a:p>
        </p:txBody>
      </p:sp>
      <p:sp>
        <p:nvSpPr>
          <p:cNvPr id="27" name="Text 24"/>
          <p:cNvSpPr txBox="1"/>
          <p:nvPr/>
        </p:nvSpPr>
        <p:spPr>
          <a:xfrm>
            <a:off x="1188720" y="5856079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вопросов для самопроверки · ответ — на слайде после каждого вопроса</a:t>
            </a:r>
            <a:endParaRPr lang="en-US" sz="1200" dirty="0"/>
          </a:p>
        </p:txBody>
      </p:sp>
      <p:sp>
        <p:nvSpPr>
          <p:cNvPr id="28" name="Shape 25"/>
          <p:cNvSpPr/>
          <p:nvPr/>
        </p:nvSpPr>
        <p:spPr>
          <a:xfrm>
            <a:off x="7086600" y="1508760"/>
            <a:ext cx="4556455" cy="4636008"/>
          </a:xfrm>
          <a:prstGeom prst="roundRect">
            <a:avLst>
              <a:gd name="adj" fmla="val 4014"/>
            </a:avLst>
          </a:prstGeom>
          <a:solidFill>
            <a:srgbClr val="061514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7360920" y="1737360"/>
            <a:ext cx="40078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ПОСЛЕ МОДУЛЯ ВЫ СМОЖЕТЕ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7360920" y="2148840"/>
            <a:ext cx="329184" cy="329184"/>
          </a:xfrm>
          <a:prstGeom prst="roundRect">
            <a:avLst>
              <a:gd name="adj" fmla="val 24000"/>
            </a:avLst>
          </a:prstGeom>
          <a:solidFill>
            <a:srgbClr val="0F8B7E"/>
          </a:solidFill>
          <a:ln/>
        </p:spPr>
      </p:sp>
      <p:pic>
        <p:nvPicPr>
          <p:cNvPr id="3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3340" y="2221260"/>
            <a:ext cx="184343" cy="184343"/>
          </a:xfrm>
          <a:prstGeom prst="rect">
            <a:avLst/>
          </a:prstGeom>
        </p:spPr>
      </p:pic>
      <p:sp>
        <p:nvSpPr>
          <p:cNvPr id="32" name="Text 28"/>
          <p:cNvSpPr txBox="1"/>
          <p:nvPr/>
        </p:nvSpPr>
        <p:spPr>
          <a:xfrm>
            <a:off x="7818120" y="2112264"/>
            <a:ext cx="35506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Понимать, почему график читается быстрее таблицы</a:t>
            </a:r>
            <a:endParaRPr lang="en-US" sz="1400" dirty="0"/>
          </a:p>
        </p:txBody>
      </p:sp>
      <p:sp>
        <p:nvSpPr>
          <p:cNvPr id="33" name="Shape 29"/>
          <p:cNvSpPr/>
          <p:nvPr/>
        </p:nvSpPr>
        <p:spPr>
          <a:xfrm>
            <a:off x="7360920" y="2807208"/>
            <a:ext cx="329184" cy="329184"/>
          </a:xfrm>
          <a:prstGeom prst="roundRect">
            <a:avLst>
              <a:gd name="adj" fmla="val 24000"/>
            </a:avLst>
          </a:prstGeom>
          <a:solidFill>
            <a:srgbClr val="0F8B7E"/>
          </a:solidFill>
          <a:ln/>
        </p:spPr>
      </p:sp>
      <p:pic>
        <p:nvPicPr>
          <p:cNvPr id="3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3340" y="2879628"/>
            <a:ext cx="184343" cy="184343"/>
          </a:xfrm>
          <a:prstGeom prst="rect">
            <a:avLst/>
          </a:prstGeom>
        </p:spPr>
      </p:pic>
      <p:sp>
        <p:nvSpPr>
          <p:cNvPr id="35" name="Text 30"/>
          <p:cNvSpPr txBox="1"/>
          <p:nvPr/>
        </p:nvSpPr>
        <p:spPr>
          <a:xfrm>
            <a:off x="7818120" y="2770632"/>
            <a:ext cx="35506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Знать примеры, когда рисунок с данными изменил решение</a:t>
            </a:r>
            <a:endParaRPr lang="en-US" sz="1400" dirty="0"/>
          </a:p>
        </p:txBody>
      </p:sp>
      <p:sp>
        <p:nvSpPr>
          <p:cNvPr id="36" name="Shape 31"/>
          <p:cNvSpPr/>
          <p:nvPr/>
        </p:nvSpPr>
        <p:spPr>
          <a:xfrm>
            <a:off x="7360920" y="3465576"/>
            <a:ext cx="329184" cy="329184"/>
          </a:xfrm>
          <a:prstGeom prst="roundRect">
            <a:avLst>
              <a:gd name="adj" fmla="val 24000"/>
            </a:avLst>
          </a:prstGeom>
          <a:solidFill>
            <a:srgbClr val="0F8B7E"/>
          </a:solidFill>
          <a:ln/>
        </p:spPr>
      </p:sp>
      <p:pic>
        <p:nvPicPr>
          <p:cNvPr id="3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3340" y="3537996"/>
            <a:ext cx="184343" cy="184343"/>
          </a:xfrm>
          <a:prstGeom prst="rect">
            <a:avLst/>
          </a:prstGeom>
        </p:spPr>
      </p:pic>
      <p:sp>
        <p:nvSpPr>
          <p:cNvPr id="38" name="Text 32"/>
          <p:cNvSpPr txBox="1"/>
          <p:nvPr/>
        </p:nvSpPr>
        <p:spPr>
          <a:xfrm>
            <a:off x="7818120" y="3429000"/>
            <a:ext cx="35506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Замечать искажения: обрезанную ось, ложную причину</a:t>
            </a:r>
            <a:endParaRPr lang="en-US" sz="1400" dirty="0"/>
          </a:p>
        </p:txBody>
      </p:sp>
      <p:sp>
        <p:nvSpPr>
          <p:cNvPr id="39" name="Shape 33"/>
          <p:cNvSpPr/>
          <p:nvPr/>
        </p:nvSpPr>
        <p:spPr>
          <a:xfrm>
            <a:off x="7360920" y="4123944"/>
            <a:ext cx="329184" cy="329184"/>
          </a:xfrm>
          <a:prstGeom prst="roundRect">
            <a:avLst>
              <a:gd name="adj" fmla="val 24000"/>
            </a:avLst>
          </a:prstGeom>
          <a:solidFill>
            <a:srgbClr val="0F8B7E"/>
          </a:solidFill>
          <a:ln/>
        </p:spPr>
      </p:sp>
      <p:pic>
        <p:nvPicPr>
          <p:cNvPr id="4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3340" y="4196364"/>
            <a:ext cx="184343" cy="184343"/>
          </a:xfrm>
          <a:prstGeom prst="rect">
            <a:avLst/>
          </a:prstGeom>
        </p:spPr>
      </p:pic>
      <p:sp>
        <p:nvSpPr>
          <p:cNvPr id="41" name="Text 34"/>
          <p:cNvSpPr txBox="1"/>
          <p:nvPr/>
        </p:nvSpPr>
        <p:spPr>
          <a:xfrm>
            <a:off x="7818120" y="4087368"/>
            <a:ext cx="35506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Понимать, как устроена панель управления (дашборд)</a:t>
            </a:r>
            <a:endParaRPr lang="en-US" sz="1400" dirty="0"/>
          </a:p>
        </p:txBody>
      </p:sp>
      <p:sp>
        <p:nvSpPr>
          <p:cNvPr id="42" name="Shape 35"/>
          <p:cNvSpPr/>
          <p:nvPr/>
        </p:nvSpPr>
        <p:spPr>
          <a:xfrm>
            <a:off x="7360920" y="4782312"/>
            <a:ext cx="329184" cy="329184"/>
          </a:xfrm>
          <a:prstGeom prst="roundRect">
            <a:avLst>
              <a:gd name="adj" fmla="val 24000"/>
            </a:avLst>
          </a:prstGeom>
          <a:solidFill>
            <a:srgbClr val="0F8B7E"/>
          </a:solidFill>
          <a:ln/>
        </p:spPr>
      </p:sp>
      <p:pic>
        <p:nvPicPr>
          <p:cNvPr id="4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3340" y="4854732"/>
            <a:ext cx="184343" cy="184343"/>
          </a:xfrm>
          <a:prstGeom prst="rect">
            <a:avLst/>
          </a:prstGeom>
        </p:spPr>
      </p:pic>
      <p:sp>
        <p:nvSpPr>
          <p:cNvPr id="44" name="Text 36"/>
          <p:cNvSpPr txBox="1"/>
          <p:nvPr/>
        </p:nvSpPr>
        <p:spPr>
          <a:xfrm>
            <a:off x="7818120" y="4745736"/>
            <a:ext cx="35506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Знать, где делать панель и где хранить её данные</a:t>
            </a:r>
            <a:endParaRPr lang="en-US" sz="1400" dirty="0"/>
          </a:p>
        </p:txBody>
      </p:sp>
      <p:sp>
        <p:nvSpPr>
          <p:cNvPr id="45" name="Shape 37"/>
          <p:cNvSpPr/>
          <p:nvPr/>
        </p:nvSpPr>
        <p:spPr>
          <a:xfrm>
            <a:off x="7360920" y="5440680"/>
            <a:ext cx="329184" cy="329184"/>
          </a:xfrm>
          <a:prstGeom prst="roundRect">
            <a:avLst>
              <a:gd name="adj" fmla="val 24000"/>
            </a:avLst>
          </a:prstGeom>
          <a:solidFill>
            <a:srgbClr val="0F8B7E"/>
          </a:solidFill>
          <a:ln/>
        </p:spPr>
      </p:sp>
      <p:pic>
        <p:nvPicPr>
          <p:cNvPr id="4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3340" y="5513100"/>
            <a:ext cx="184343" cy="184343"/>
          </a:xfrm>
          <a:prstGeom prst="rect">
            <a:avLst/>
          </a:prstGeom>
        </p:spPr>
      </p:pic>
      <p:sp>
        <p:nvSpPr>
          <p:cNvPr id="47" name="Text 38"/>
          <p:cNvSpPr txBox="1"/>
          <p:nvPr/>
        </p:nvSpPr>
        <p:spPr>
          <a:xfrm>
            <a:off x="7818120" y="5404104"/>
            <a:ext cx="35506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Ставить сотрудникам задачу на создание панели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Задание 1 · Ожидание планового приёма (дни). В каком отделении оно росло каждый месяц?</a:t>
            </a:r>
            <a:endParaRPr lang="en-US" sz="26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45488"/>
          <a:ext cx="6720840" cy="914400"/>
        </p:xfrm>
        <a:graphic>
          <a:graphicData uri="http://schemas.openxmlformats.org/drawingml/2006/table">
            <a:tbl>
              <a:tblPr/>
              <a:tblGrid>
                <a:gridCol w="1583627"/>
                <a:gridCol w="841819"/>
                <a:gridCol w="889064"/>
                <a:gridCol w="893826"/>
                <a:gridCol w="890207"/>
                <a:gridCol w="799529"/>
                <a:gridCol w="82277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Отделение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Апр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Июн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Июл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Авг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Сен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Терапия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3,2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3,6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3,8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Хирургия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4,6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4,8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Кардиология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5,6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5,2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5,9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5,8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Неврология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2,7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3,9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Педиатрия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1,8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1,6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1,9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1,7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1,8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Гинекология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2,9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3,2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3,7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</a:tbl>
          </a:graphicData>
        </a:graphic>
      </p:graphicFrame>
      <p:sp>
        <p:nvSpPr>
          <p:cNvPr id="9" name="Shape 5"/>
          <p:cNvSpPr/>
          <p:nvPr/>
        </p:nvSpPr>
        <p:spPr>
          <a:xfrm>
            <a:off x="7589520" y="1745488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7754112" y="1846072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1" name="Text 7"/>
          <p:cNvSpPr txBox="1"/>
          <p:nvPr/>
        </p:nvSpPr>
        <p:spPr>
          <a:xfrm>
            <a:off x="8412480" y="1745488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Хирургия</a:t>
            </a:r>
            <a:endParaRPr lang="en-US" sz="1700" dirty="0"/>
          </a:p>
        </p:txBody>
      </p:sp>
      <p:sp>
        <p:nvSpPr>
          <p:cNvPr id="12" name="Shape 8"/>
          <p:cNvSpPr/>
          <p:nvPr/>
        </p:nvSpPr>
        <p:spPr>
          <a:xfrm>
            <a:off x="7589520" y="2531872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7754112" y="26324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4" name="Text 10"/>
          <p:cNvSpPr txBox="1"/>
          <p:nvPr/>
        </p:nvSpPr>
        <p:spPr>
          <a:xfrm>
            <a:off x="8412480" y="2531872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Гинекология</a:t>
            </a:r>
            <a:endParaRPr lang="en-US" sz="1700" dirty="0"/>
          </a:p>
        </p:txBody>
      </p:sp>
      <p:sp>
        <p:nvSpPr>
          <p:cNvPr id="15" name="Shape 11"/>
          <p:cNvSpPr/>
          <p:nvPr/>
        </p:nvSpPr>
        <p:spPr>
          <a:xfrm>
            <a:off x="7589520" y="3318256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7754112" y="341884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7" name="Text 13"/>
          <p:cNvSpPr txBox="1"/>
          <p:nvPr/>
        </p:nvSpPr>
        <p:spPr>
          <a:xfrm>
            <a:off x="8412480" y="3318256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Кардиология</a:t>
            </a:r>
            <a:endParaRPr lang="en-US" sz="1700" dirty="0"/>
          </a:p>
        </p:txBody>
      </p:sp>
      <p:sp>
        <p:nvSpPr>
          <p:cNvPr id="18" name="Shape 14"/>
          <p:cNvSpPr/>
          <p:nvPr/>
        </p:nvSpPr>
        <p:spPr>
          <a:xfrm>
            <a:off x="7589520" y="4104640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7754112" y="420522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20" name="Text 16"/>
          <p:cNvSpPr txBox="1"/>
          <p:nvPr/>
        </p:nvSpPr>
        <p:spPr>
          <a:xfrm>
            <a:off x="8412480" y="4104640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Неврология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Задание 1 · Ожидание планового приёма (дни). В каком отделении оно росло каждый месяц?</a:t>
            </a:r>
            <a:endParaRPr lang="en-US" sz="26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45488"/>
          <a:ext cx="6720840" cy="914400"/>
        </p:xfrm>
        <a:graphic>
          <a:graphicData uri="http://schemas.openxmlformats.org/drawingml/2006/table">
            <a:tbl>
              <a:tblPr/>
              <a:tblGrid>
                <a:gridCol w="1583627"/>
                <a:gridCol w="841819"/>
                <a:gridCol w="889064"/>
                <a:gridCol w="893826"/>
                <a:gridCol w="890207"/>
                <a:gridCol w="799529"/>
                <a:gridCol w="82277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Отделение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Апр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Июн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Июл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Авг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Сен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Терапия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3,2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3,6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3,8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Хирургия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4,6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4,8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Кардиология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5,6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5,2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5,9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5,8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Неврология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2,7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3,9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F3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Педиатрия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1,8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1,6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1,9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1,7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1,8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Гинекология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2,9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3,2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3,7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</a:tbl>
          </a:graphicData>
        </a:graphic>
      </p:graphicFrame>
      <p:sp>
        <p:nvSpPr>
          <p:cNvPr id="8" name="Shape 4"/>
          <p:cNvSpPr/>
          <p:nvPr/>
        </p:nvSpPr>
        <p:spPr>
          <a:xfrm>
            <a:off x="7589520" y="1745488"/>
            <a:ext cx="4053535" cy="565150"/>
          </a:xfrm>
          <a:prstGeom prst="roundRect">
            <a:avLst>
              <a:gd name="adj" fmla="val 1941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7754112" y="1818640"/>
            <a:ext cx="418846" cy="418846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600" dirty="0"/>
          </a:p>
        </p:txBody>
      </p:sp>
      <p:sp>
        <p:nvSpPr>
          <p:cNvPr id="10" name="Text 6"/>
          <p:cNvSpPr txBox="1"/>
          <p:nvPr/>
        </p:nvSpPr>
        <p:spPr>
          <a:xfrm>
            <a:off x="8374126" y="1745488"/>
            <a:ext cx="3086049" cy="565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Хирургия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7589520" y="2438654"/>
            <a:ext cx="4053535" cy="565150"/>
          </a:xfrm>
          <a:prstGeom prst="roundRect">
            <a:avLst>
              <a:gd name="adj" fmla="val 1941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7754112" y="2511806"/>
            <a:ext cx="418846" cy="418846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600" dirty="0"/>
          </a:p>
        </p:txBody>
      </p:sp>
      <p:sp>
        <p:nvSpPr>
          <p:cNvPr id="13" name="Text 9"/>
          <p:cNvSpPr txBox="1"/>
          <p:nvPr/>
        </p:nvSpPr>
        <p:spPr>
          <a:xfrm>
            <a:off x="8374126" y="2438654"/>
            <a:ext cx="3086049" cy="565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Гинекология</a:t>
            </a:r>
            <a:endParaRPr lang="en-US" sz="1700" dirty="0"/>
          </a:p>
        </p:txBody>
      </p:sp>
      <p:sp>
        <p:nvSpPr>
          <p:cNvPr id="14" name="Shape 10"/>
          <p:cNvSpPr/>
          <p:nvPr/>
        </p:nvSpPr>
        <p:spPr>
          <a:xfrm>
            <a:off x="7589520" y="3131820"/>
            <a:ext cx="4053535" cy="565150"/>
          </a:xfrm>
          <a:prstGeom prst="roundRect">
            <a:avLst>
              <a:gd name="adj" fmla="val 1941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754112" y="3204972"/>
            <a:ext cx="418846" cy="418846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600" dirty="0"/>
          </a:p>
        </p:txBody>
      </p:sp>
      <p:sp>
        <p:nvSpPr>
          <p:cNvPr id="16" name="Text 12"/>
          <p:cNvSpPr txBox="1"/>
          <p:nvPr/>
        </p:nvSpPr>
        <p:spPr>
          <a:xfrm>
            <a:off x="8374126" y="3131820"/>
            <a:ext cx="3086049" cy="565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Кардиология</a:t>
            </a:r>
            <a:endParaRPr lang="en-US" sz="1700" dirty="0"/>
          </a:p>
        </p:txBody>
      </p:sp>
      <p:sp>
        <p:nvSpPr>
          <p:cNvPr id="17" name="Shape 13"/>
          <p:cNvSpPr/>
          <p:nvPr/>
        </p:nvSpPr>
        <p:spPr>
          <a:xfrm>
            <a:off x="7589520" y="3824986"/>
            <a:ext cx="4053535" cy="565150"/>
          </a:xfrm>
          <a:prstGeom prst="roundRect">
            <a:avLst>
              <a:gd name="adj" fmla="val 19416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7754112" y="3898138"/>
            <a:ext cx="418846" cy="418846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600" dirty="0"/>
          </a:p>
        </p:txBody>
      </p:sp>
      <p:sp>
        <p:nvSpPr>
          <p:cNvPr id="19" name="Text 15"/>
          <p:cNvSpPr txBox="1"/>
          <p:nvPr/>
        </p:nvSpPr>
        <p:spPr>
          <a:xfrm>
            <a:off x="8374126" y="3824986"/>
            <a:ext cx="2537409" cy="565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Неврология</a:t>
            </a:r>
            <a:endParaRPr lang="en-US" sz="1700" dirty="0"/>
          </a:p>
        </p:txBody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127" y="3906393"/>
            <a:ext cx="402336" cy="402336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7589520" y="4573016"/>
            <a:ext cx="4053535" cy="1619250"/>
          </a:xfrm>
          <a:prstGeom prst="roundRect">
            <a:avLst>
              <a:gd name="adj" fmla="val 7906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7772400" y="475589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2984" y="4856480"/>
            <a:ext cx="256032" cy="256032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8366760" y="4801616"/>
            <a:ext cx="3093415" cy="12534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Неврология: 2,1 → 2,4 → 2,7 → 3,0 → 3,4 → 3,9. У хирургии и гинекологии в июле был спад — в таблице его легко пропустить.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Задание 2 · Ожидание планового приёма (дни), другие данные. В каком отделении оно росло каждый месяц?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745488"/>
            <a:ext cx="6720840" cy="4472432"/>
          </a:xfrm>
          <a:prstGeom prst="roundRect">
            <a:avLst>
              <a:gd name="adj" fmla="val 286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graphicFrame>
        <p:nvGraphicFramePr>
          <p:cNvPr id="9" name="Chart 0" descr=""/>
          <p:cNvGraphicFramePr/>
          <p:nvPr/>
        </p:nvGraphicFramePr>
        <p:xfrm>
          <a:off x="685800" y="1882648"/>
          <a:ext cx="6446520" cy="4198112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0" name="Shape 6"/>
          <p:cNvSpPr/>
          <p:nvPr/>
        </p:nvSpPr>
        <p:spPr>
          <a:xfrm>
            <a:off x="7589520" y="1745488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7754112" y="1846072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2" name="Text 8"/>
          <p:cNvSpPr txBox="1"/>
          <p:nvPr/>
        </p:nvSpPr>
        <p:spPr>
          <a:xfrm>
            <a:off x="8412480" y="1745488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Кардиология</a:t>
            </a:r>
            <a:endParaRPr lang="en-US" sz="1700" dirty="0"/>
          </a:p>
        </p:txBody>
      </p:sp>
      <p:sp>
        <p:nvSpPr>
          <p:cNvPr id="13" name="Shape 9"/>
          <p:cNvSpPr/>
          <p:nvPr/>
        </p:nvSpPr>
        <p:spPr>
          <a:xfrm>
            <a:off x="7589520" y="2531872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7754112" y="26324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5" name="Text 11"/>
          <p:cNvSpPr txBox="1"/>
          <p:nvPr/>
        </p:nvSpPr>
        <p:spPr>
          <a:xfrm>
            <a:off x="8412480" y="2531872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Неврология</a:t>
            </a:r>
            <a:endParaRPr lang="en-US" sz="1700" dirty="0"/>
          </a:p>
        </p:txBody>
      </p:sp>
      <p:sp>
        <p:nvSpPr>
          <p:cNvPr id="16" name="Shape 12"/>
          <p:cNvSpPr/>
          <p:nvPr/>
        </p:nvSpPr>
        <p:spPr>
          <a:xfrm>
            <a:off x="7589520" y="3318256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7754112" y="341884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8" name="Text 14"/>
          <p:cNvSpPr txBox="1"/>
          <p:nvPr/>
        </p:nvSpPr>
        <p:spPr>
          <a:xfrm>
            <a:off x="8412480" y="3318256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Терапия</a:t>
            </a:r>
            <a:endParaRPr lang="en-US" sz="1700" dirty="0"/>
          </a:p>
        </p:txBody>
      </p:sp>
      <p:sp>
        <p:nvSpPr>
          <p:cNvPr id="19" name="Shape 15"/>
          <p:cNvSpPr/>
          <p:nvPr/>
        </p:nvSpPr>
        <p:spPr>
          <a:xfrm>
            <a:off x="7589520" y="4104640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7754112" y="420522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21" name="Text 17"/>
          <p:cNvSpPr txBox="1"/>
          <p:nvPr/>
        </p:nvSpPr>
        <p:spPr>
          <a:xfrm>
            <a:off x="8412480" y="4104640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Хирургия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Задание 2 · Ожидание планового приёма (дни), другие данные. В каком отделении оно росло каждый месяц?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745488"/>
            <a:ext cx="6720840" cy="4472432"/>
          </a:xfrm>
          <a:prstGeom prst="roundRect">
            <a:avLst>
              <a:gd name="adj" fmla="val 286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graphicFrame>
        <p:nvGraphicFramePr>
          <p:cNvPr id="8" name="Chart 0" descr=""/>
          <p:cNvGraphicFramePr/>
          <p:nvPr/>
        </p:nvGraphicFramePr>
        <p:xfrm>
          <a:off x="685800" y="1882648"/>
          <a:ext cx="6446520" cy="4198112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9" name="Shape 5"/>
          <p:cNvSpPr/>
          <p:nvPr/>
        </p:nvSpPr>
        <p:spPr>
          <a:xfrm>
            <a:off x="7589520" y="1745488"/>
            <a:ext cx="4053535" cy="565150"/>
          </a:xfrm>
          <a:prstGeom prst="roundRect">
            <a:avLst>
              <a:gd name="adj" fmla="val 19416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7754112" y="1818640"/>
            <a:ext cx="418846" cy="418846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600" dirty="0"/>
          </a:p>
        </p:txBody>
      </p:sp>
      <p:sp>
        <p:nvSpPr>
          <p:cNvPr id="11" name="Text 7"/>
          <p:cNvSpPr txBox="1"/>
          <p:nvPr/>
        </p:nvSpPr>
        <p:spPr>
          <a:xfrm>
            <a:off x="8374126" y="1745488"/>
            <a:ext cx="2537409" cy="565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Кардиология</a:t>
            </a:r>
            <a:endParaRPr lang="en-US" sz="1700" dirty="0"/>
          </a:p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127" y="1826895"/>
            <a:ext cx="402336" cy="402336"/>
          </a:xfrm>
          <a:prstGeom prst="rect">
            <a:avLst/>
          </a:prstGeom>
        </p:spPr>
      </p:pic>
      <p:sp>
        <p:nvSpPr>
          <p:cNvPr id="13" name="Shape 8"/>
          <p:cNvSpPr/>
          <p:nvPr/>
        </p:nvSpPr>
        <p:spPr>
          <a:xfrm>
            <a:off x="7589520" y="2438654"/>
            <a:ext cx="4053535" cy="565150"/>
          </a:xfrm>
          <a:prstGeom prst="roundRect">
            <a:avLst>
              <a:gd name="adj" fmla="val 1941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Text 9"/>
          <p:cNvSpPr/>
          <p:nvPr/>
        </p:nvSpPr>
        <p:spPr>
          <a:xfrm>
            <a:off x="7754112" y="2511806"/>
            <a:ext cx="418846" cy="418846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600" dirty="0"/>
          </a:p>
        </p:txBody>
      </p:sp>
      <p:sp>
        <p:nvSpPr>
          <p:cNvPr id="15" name="Text 10"/>
          <p:cNvSpPr txBox="1"/>
          <p:nvPr/>
        </p:nvSpPr>
        <p:spPr>
          <a:xfrm>
            <a:off x="8374126" y="2438654"/>
            <a:ext cx="3086049" cy="565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Неврология</a:t>
            </a:r>
            <a:endParaRPr lang="en-US" sz="1700" dirty="0"/>
          </a:p>
        </p:txBody>
      </p:sp>
      <p:sp>
        <p:nvSpPr>
          <p:cNvPr id="16" name="Shape 11"/>
          <p:cNvSpPr/>
          <p:nvPr/>
        </p:nvSpPr>
        <p:spPr>
          <a:xfrm>
            <a:off x="7589520" y="3131820"/>
            <a:ext cx="4053535" cy="565150"/>
          </a:xfrm>
          <a:prstGeom prst="roundRect">
            <a:avLst>
              <a:gd name="adj" fmla="val 1941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Text 12"/>
          <p:cNvSpPr/>
          <p:nvPr/>
        </p:nvSpPr>
        <p:spPr>
          <a:xfrm>
            <a:off x="7754112" y="3204972"/>
            <a:ext cx="418846" cy="418846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600" dirty="0"/>
          </a:p>
        </p:txBody>
      </p:sp>
      <p:sp>
        <p:nvSpPr>
          <p:cNvPr id="18" name="Text 13"/>
          <p:cNvSpPr txBox="1"/>
          <p:nvPr/>
        </p:nvSpPr>
        <p:spPr>
          <a:xfrm>
            <a:off x="8374126" y="3131820"/>
            <a:ext cx="3086049" cy="565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Терапия</a:t>
            </a:r>
            <a:endParaRPr lang="en-US" sz="1700" dirty="0"/>
          </a:p>
        </p:txBody>
      </p:sp>
      <p:sp>
        <p:nvSpPr>
          <p:cNvPr id="19" name="Shape 14"/>
          <p:cNvSpPr/>
          <p:nvPr/>
        </p:nvSpPr>
        <p:spPr>
          <a:xfrm>
            <a:off x="7589520" y="3824986"/>
            <a:ext cx="4053535" cy="565150"/>
          </a:xfrm>
          <a:prstGeom prst="roundRect">
            <a:avLst>
              <a:gd name="adj" fmla="val 1941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7754112" y="3898138"/>
            <a:ext cx="418846" cy="418846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600" dirty="0"/>
          </a:p>
        </p:txBody>
      </p:sp>
      <p:sp>
        <p:nvSpPr>
          <p:cNvPr id="21" name="Text 16"/>
          <p:cNvSpPr txBox="1"/>
          <p:nvPr/>
        </p:nvSpPr>
        <p:spPr>
          <a:xfrm>
            <a:off x="8374126" y="3824986"/>
            <a:ext cx="3086049" cy="565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Хирургия</a:t>
            </a:r>
            <a:endParaRPr lang="en-US" sz="1700" dirty="0"/>
          </a:p>
        </p:txBody>
      </p:sp>
      <p:sp>
        <p:nvSpPr>
          <p:cNvPr id="22" name="Shape 17"/>
          <p:cNvSpPr/>
          <p:nvPr/>
        </p:nvSpPr>
        <p:spPr>
          <a:xfrm>
            <a:off x="7589520" y="4573016"/>
            <a:ext cx="4053535" cy="1619250"/>
          </a:xfrm>
          <a:prstGeom prst="roundRect">
            <a:avLst>
              <a:gd name="adj" fmla="val 7906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7772400" y="475589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4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2984" y="4856480"/>
            <a:ext cx="256032" cy="256032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366760" y="4801616"/>
            <a:ext cx="3093415" cy="12534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Кардиология: линия идёт вверх каждый месяц (2,0 → 5,6 дня). Снова 36 чисел — но на графике ответ виден сразу.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Таблица или график: вывод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5387188" cy="3090672"/>
          </a:xfrm>
          <a:prstGeom prst="roundRect">
            <a:avLst>
              <a:gd name="adj" fmla="val 414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822960" y="1783080"/>
            <a:ext cx="548640" cy="548640"/>
          </a:xfrm>
          <a:prstGeom prst="roundRect">
            <a:avLst>
              <a:gd name="adj" fmla="val 24000"/>
            </a:avLst>
          </a:prstGeom>
          <a:solidFill>
            <a:srgbClr val="FBE3E1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661" y="1903781"/>
            <a:ext cx="307238" cy="307238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554480" y="1783080"/>
            <a:ext cx="41070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A83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Таблица: 36 чисел</a:t>
            </a:r>
            <a:endParaRPr lang="en-US" sz="2100" dirty="0"/>
          </a:p>
        </p:txBody>
      </p:sp>
      <p:sp>
        <p:nvSpPr>
          <p:cNvPr id="11" name="Shape 7"/>
          <p:cNvSpPr/>
          <p:nvPr/>
        </p:nvSpPr>
        <p:spPr>
          <a:xfrm>
            <a:off x="1024128" y="2747772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1371600" y="2651760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Нужно прочитать каждую строку и сравнить месяцы</a:t>
            </a:r>
            <a:endParaRPr lang="en-US" sz="1800" dirty="0"/>
          </a:p>
        </p:txBody>
      </p:sp>
      <p:sp>
        <p:nvSpPr>
          <p:cNvPr id="13" name="Shape 9"/>
          <p:cNvSpPr/>
          <p:nvPr/>
        </p:nvSpPr>
        <p:spPr>
          <a:xfrm>
            <a:off x="1024128" y="3506724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371600" y="3410712"/>
            <a:ext cx="4289908" cy="278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Спад в одном месяце легко пропустить</a:t>
            </a:r>
            <a:endParaRPr lang="en-US" sz="1800" dirty="0"/>
          </a:p>
        </p:txBody>
      </p:sp>
      <p:sp>
        <p:nvSpPr>
          <p:cNvPr id="15" name="Shape 11"/>
          <p:cNvSpPr/>
          <p:nvPr/>
        </p:nvSpPr>
        <p:spPr>
          <a:xfrm>
            <a:off x="1024128" y="3986784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1371600" y="3890772"/>
            <a:ext cx="4289908" cy="278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 требует времени и внимания</a:t>
            </a:r>
            <a:endParaRPr lang="en-US" sz="1800" dirty="0"/>
          </a:p>
        </p:txBody>
      </p:sp>
      <p:sp>
        <p:nvSpPr>
          <p:cNvPr id="17" name="Shape 13"/>
          <p:cNvSpPr/>
          <p:nvPr/>
        </p:nvSpPr>
        <p:spPr>
          <a:xfrm>
            <a:off x="6255868" y="1508760"/>
            <a:ext cx="5387188" cy="3090672"/>
          </a:xfrm>
          <a:prstGeom prst="roundRect">
            <a:avLst>
              <a:gd name="adj" fmla="val 4142"/>
            </a:avLst>
          </a:prstGeom>
          <a:solidFill>
            <a:srgbClr val="F3FBF7"/>
          </a:solidFill>
          <a:ln w="12700">
            <a:solidFill>
              <a:srgbClr val="BFE6CF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6530188" y="1783080"/>
            <a:ext cx="548640" cy="54864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0888" y="1903781"/>
            <a:ext cx="307238" cy="307238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7261708" y="1783080"/>
            <a:ext cx="41070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E7A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График: те же 36 чисел</a:t>
            </a:r>
            <a:endParaRPr lang="en-US" sz="2100" dirty="0"/>
          </a:p>
        </p:txBody>
      </p:sp>
      <p:sp>
        <p:nvSpPr>
          <p:cNvPr id="21" name="Shape 16"/>
          <p:cNvSpPr/>
          <p:nvPr/>
        </p:nvSpPr>
        <p:spPr>
          <a:xfrm>
            <a:off x="6731356" y="2747772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7078828" y="2651760"/>
            <a:ext cx="4289908" cy="278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Растущая линия видна сразу</a:t>
            </a:r>
            <a:endParaRPr lang="en-US" sz="1800" dirty="0"/>
          </a:p>
        </p:txBody>
      </p:sp>
      <p:sp>
        <p:nvSpPr>
          <p:cNvPr id="23" name="Shape 18"/>
          <p:cNvSpPr/>
          <p:nvPr/>
        </p:nvSpPr>
        <p:spPr>
          <a:xfrm>
            <a:off x="6731356" y="3227832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7078828" y="3131820"/>
            <a:ext cx="4289908" cy="278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Спады и скачки заметны без подсчёта</a:t>
            </a:r>
            <a:endParaRPr lang="en-US" sz="1800" dirty="0"/>
          </a:p>
        </p:txBody>
      </p:sp>
      <p:sp>
        <p:nvSpPr>
          <p:cNvPr id="25" name="Shape 20"/>
          <p:cNvSpPr/>
          <p:nvPr/>
        </p:nvSpPr>
        <p:spPr>
          <a:xfrm>
            <a:off x="6731356" y="3707892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7078828" y="3611880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 находится за несколько секунд — в этом смысл панели управления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1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Почему глаз быстрее таблицы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803904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мозг замечает мгновенно и что сравнивает точнее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1 ИЗ 7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464738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Почему глаз быстрее таблицы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2305986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2305986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Картинки, которые изменили решения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880452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80452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Аналитика в здравоохранении сегодня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5454919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5454919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Лаборатория критического чтения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7029385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7029385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Как устроена панель управления и где её сделать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8603851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8603851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Панель нашей аудитории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10178317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10178317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Итоговый тест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Эксперимент 1 · В какой части экрана красная точка?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508760"/>
            <a:ext cx="6720840" cy="4709160"/>
          </a:xfrm>
          <a:prstGeom prst="roundRect">
            <a:avLst>
              <a:gd name="adj" fmla="val 271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359152"/>
            <a:ext cx="6446520" cy="3008376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7589520" y="1508760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7754112" y="160934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2" name="Text 8"/>
          <p:cNvSpPr txBox="1"/>
          <p:nvPr/>
        </p:nvSpPr>
        <p:spPr>
          <a:xfrm>
            <a:off x="8412480" y="1508760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Вверху слева</a:t>
            </a:r>
            <a:endParaRPr lang="en-US" sz="1700" dirty="0"/>
          </a:p>
        </p:txBody>
      </p:sp>
      <p:sp>
        <p:nvSpPr>
          <p:cNvPr id="13" name="Shape 9"/>
          <p:cNvSpPr/>
          <p:nvPr/>
        </p:nvSpPr>
        <p:spPr>
          <a:xfrm>
            <a:off x="7589520" y="2295144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7754112" y="23957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5" name="Text 11"/>
          <p:cNvSpPr txBox="1"/>
          <p:nvPr/>
        </p:nvSpPr>
        <p:spPr>
          <a:xfrm>
            <a:off x="8412480" y="2295144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Вверху справа</a:t>
            </a:r>
            <a:endParaRPr lang="en-US" sz="1700" dirty="0"/>
          </a:p>
        </p:txBody>
      </p:sp>
      <p:sp>
        <p:nvSpPr>
          <p:cNvPr id="16" name="Shape 12"/>
          <p:cNvSpPr/>
          <p:nvPr/>
        </p:nvSpPr>
        <p:spPr>
          <a:xfrm>
            <a:off x="7589520" y="3081528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7754112" y="3182112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8" name="Text 14"/>
          <p:cNvSpPr txBox="1"/>
          <p:nvPr/>
        </p:nvSpPr>
        <p:spPr>
          <a:xfrm>
            <a:off x="8412480" y="3081528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Внизу слева</a:t>
            </a:r>
            <a:endParaRPr lang="en-US" sz="1700" dirty="0"/>
          </a:p>
        </p:txBody>
      </p:sp>
      <p:sp>
        <p:nvSpPr>
          <p:cNvPr id="19" name="Shape 15"/>
          <p:cNvSpPr/>
          <p:nvPr/>
        </p:nvSpPr>
        <p:spPr>
          <a:xfrm>
            <a:off x="7589520" y="3867912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7754112" y="396849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21" name="Text 17"/>
          <p:cNvSpPr txBox="1"/>
          <p:nvPr/>
        </p:nvSpPr>
        <p:spPr>
          <a:xfrm>
            <a:off x="8412480" y="3867912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Внизу справа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Эксперимент 1 · В какой части экрана красная точка?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6720840" cy="4709160"/>
          </a:xfrm>
          <a:prstGeom prst="roundRect">
            <a:avLst>
              <a:gd name="adj" fmla="val 271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359152"/>
            <a:ext cx="6446520" cy="3008376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7589520" y="1508760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7754112" y="160934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1" name="Text 7"/>
          <p:cNvSpPr txBox="1"/>
          <p:nvPr/>
        </p:nvSpPr>
        <p:spPr>
          <a:xfrm>
            <a:off x="8412480" y="1508760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Вверху слева</a:t>
            </a:r>
            <a:endParaRPr lang="en-US" sz="1700" dirty="0"/>
          </a:p>
        </p:txBody>
      </p:sp>
      <p:sp>
        <p:nvSpPr>
          <p:cNvPr id="12" name="Shape 8"/>
          <p:cNvSpPr/>
          <p:nvPr/>
        </p:nvSpPr>
        <p:spPr>
          <a:xfrm>
            <a:off x="7589520" y="2295144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7754112" y="23957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4" name="Text 10"/>
          <p:cNvSpPr txBox="1"/>
          <p:nvPr/>
        </p:nvSpPr>
        <p:spPr>
          <a:xfrm>
            <a:off x="8412480" y="2295144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Вверху справа</a:t>
            </a:r>
            <a:endParaRPr lang="en-US" sz="1700" dirty="0"/>
          </a:p>
        </p:txBody>
      </p:sp>
      <p:sp>
        <p:nvSpPr>
          <p:cNvPr id="15" name="Shape 11"/>
          <p:cNvSpPr/>
          <p:nvPr/>
        </p:nvSpPr>
        <p:spPr>
          <a:xfrm>
            <a:off x="7589520" y="3081528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7754112" y="3182112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7" name="Text 13"/>
          <p:cNvSpPr txBox="1"/>
          <p:nvPr/>
        </p:nvSpPr>
        <p:spPr>
          <a:xfrm>
            <a:off x="8412480" y="3081528"/>
            <a:ext cx="249905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Внизу слева</a:t>
            </a:r>
            <a:endParaRPr lang="en-US" sz="1700" dirty="0"/>
          </a:p>
        </p:txBody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127" y="3209544"/>
            <a:ext cx="402336" cy="402336"/>
          </a:xfrm>
          <a:prstGeom prst="rect">
            <a:avLst/>
          </a:prstGeom>
        </p:spPr>
      </p:pic>
      <p:sp>
        <p:nvSpPr>
          <p:cNvPr id="19" name="Shape 14"/>
          <p:cNvSpPr/>
          <p:nvPr/>
        </p:nvSpPr>
        <p:spPr>
          <a:xfrm>
            <a:off x="7589520" y="3867912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7754112" y="396849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21" name="Text 16"/>
          <p:cNvSpPr txBox="1"/>
          <p:nvPr/>
        </p:nvSpPr>
        <p:spPr>
          <a:xfrm>
            <a:off x="8412480" y="3867912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Внизу справа</a:t>
            </a:r>
            <a:endParaRPr lang="en-US" sz="1700" dirty="0"/>
          </a:p>
        </p:txBody>
      </p:sp>
      <p:sp>
        <p:nvSpPr>
          <p:cNvPr id="22" name="Shape 17"/>
          <p:cNvSpPr/>
          <p:nvPr/>
        </p:nvSpPr>
        <p:spPr>
          <a:xfrm>
            <a:off x="7589520" y="4709160"/>
            <a:ext cx="4053535" cy="1448816"/>
          </a:xfrm>
          <a:prstGeom prst="roundRect">
            <a:avLst>
              <a:gd name="adj" fmla="val 8836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7772400" y="4892040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2984" y="4992624"/>
            <a:ext cx="256032" cy="256032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366760" y="4937760"/>
            <a:ext cx="3093415" cy="1083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Внизу слева. Красную точку среди серых мозг находит ещё до того, как вы начали искать.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Эксперимент 1 · Где цифра 7?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508760"/>
            <a:ext cx="6720840" cy="4709160"/>
          </a:xfrm>
          <a:prstGeom prst="roundRect">
            <a:avLst>
              <a:gd name="adj" fmla="val 271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359152"/>
            <a:ext cx="6446520" cy="3008376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7589520" y="1508760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7754112" y="160934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2" name="Text 8"/>
          <p:cNvSpPr txBox="1"/>
          <p:nvPr/>
        </p:nvSpPr>
        <p:spPr>
          <a:xfrm>
            <a:off x="8412480" y="1508760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Вверху слева</a:t>
            </a:r>
            <a:endParaRPr lang="en-US" sz="1700" dirty="0"/>
          </a:p>
        </p:txBody>
      </p:sp>
      <p:sp>
        <p:nvSpPr>
          <p:cNvPr id="13" name="Shape 9"/>
          <p:cNvSpPr/>
          <p:nvPr/>
        </p:nvSpPr>
        <p:spPr>
          <a:xfrm>
            <a:off x="7589520" y="2295144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7754112" y="23957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5" name="Text 11"/>
          <p:cNvSpPr txBox="1"/>
          <p:nvPr/>
        </p:nvSpPr>
        <p:spPr>
          <a:xfrm>
            <a:off x="8412480" y="2295144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Вверху справа</a:t>
            </a:r>
            <a:endParaRPr lang="en-US" sz="1700" dirty="0"/>
          </a:p>
        </p:txBody>
      </p:sp>
      <p:sp>
        <p:nvSpPr>
          <p:cNvPr id="16" name="Shape 12"/>
          <p:cNvSpPr/>
          <p:nvPr/>
        </p:nvSpPr>
        <p:spPr>
          <a:xfrm>
            <a:off x="7589520" y="3081528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7754112" y="3182112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8" name="Text 14"/>
          <p:cNvSpPr txBox="1"/>
          <p:nvPr/>
        </p:nvSpPr>
        <p:spPr>
          <a:xfrm>
            <a:off x="8412480" y="3081528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Внизу слева</a:t>
            </a:r>
            <a:endParaRPr lang="en-US" sz="1700" dirty="0"/>
          </a:p>
        </p:txBody>
      </p:sp>
      <p:sp>
        <p:nvSpPr>
          <p:cNvPr id="19" name="Shape 15"/>
          <p:cNvSpPr/>
          <p:nvPr/>
        </p:nvSpPr>
        <p:spPr>
          <a:xfrm>
            <a:off x="7589520" y="3867912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7754112" y="396849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21" name="Text 17"/>
          <p:cNvSpPr txBox="1"/>
          <p:nvPr/>
        </p:nvSpPr>
        <p:spPr>
          <a:xfrm>
            <a:off x="8412480" y="3867912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Внизу справа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Эксперимент 1 · Где цифра 7?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6720840" cy="4709160"/>
          </a:xfrm>
          <a:prstGeom prst="roundRect">
            <a:avLst>
              <a:gd name="adj" fmla="val 271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359152"/>
            <a:ext cx="6446520" cy="3008376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7589520" y="1508760"/>
            <a:ext cx="4053535" cy="624332"/>
          </a:xfrm>
          <a:prstGeom prst="roundRect">
            <a:avLst>
              <a:gd name="adj" fmla="val 1757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7754112" y="159232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1" name="Text 7"/>
          <p:cNvSpPr txBox="1"/>
          <p:nvPr/>
        </p:nvSpPr>
        <p:spPr>
          <a:xfrm>
            <a:off x="8412480" y="1508760"/>
            <a:ext cx="3047695" cy="624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Вверху слева</a:t>
            </a:r>
            <a:endParaRPr lang="en-US" sz="1700" dirty="0"/>
          </a:p>
        </p:txBody>
      </p:sp>
      <p:sp>
        <p:nvSpPr>
          <p:cNvPr id="12" name="Shape 8"/>
          <p:cNvSpPr/>
          <p:nvPr/>
        </p:nvSpPr>
        <p:spPr>
          <a:xfrm>
            <a:off x="7589520" y="2261108"/>
            <a:ext cx="4053535" cy="624332"/>
          </a:xfrm>
          <a:prstGeom prst="roundRect">
            <a:avLst>
              <a:gd name="adj" fmla="val 17575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7754112" y="234467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4" name="Text 10"/>
          <p:cNvSpPr txBox="1"/>
          <p:nvPr/>
        </p:nvSpPr>
        <p:spPr>
          <a:xfrm>
            <a:off x="8412480" y="2261108"/>
            <a:ext cx="2499055" cy="624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Вверху справа</a:t>
            </a:r>
            <a:endParaRPr lang="en-US" sz="1700" dirty="0"/>
          </a:p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127" y="2372106"/>
            <a:ext cx="402336" cy="402336"/>
          </a:xfrm>
          <a:prstGeom prst="rect">
            <a:avLst/>
          </a:prstGeom>
        </p:spPr>
      </p:pic>
      <p:sp>
        <p:nvSpPr>
          <p:cNvPr id="16" name="Shape 11"/>
          <p:cNvSpPr/>
          <p:nvPr/>
        </p:nvSpPr>
        <p:spPr>
          <a:xfrm>
            <a:off x="7589520" y="3013456"/>
            <a:ext cx="4053535" cy="624332"/>
          </a:xfrm>
          <a:prstGeom prst="roundRect">
            <a:avLst>
              <a:gd name="adj" fmla="val 1757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Text 12"/>
          <p:cNvSpPr/>
          <p:nvPr/>
        </p:nvSpPr>
        <p:spPr>
          <a:xfrm>
            <a:off x="7754112" y="3097022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8" name="Text 13"/>
          <p:cNvSpPr txBox="1"/>
          <p:nvPr/>
        </p:nvSpPr>
        <p:spPr>
          <a:xfrm>
            <a:off x="8412480" y="3013456"/>
            <a:ext cx="3047695" cy="624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Внизу слева</a:t>
            </a:r>
            <a:endParaRPr lang="en-US" sz="1700" dirty="0"/>
          </a:p>
        </p:txBody>
      </p:sp>
      <p:sp>
        <p:nvSpPr>
          <p:cNvPr id="19" name="Shape 14"/>
          <p:cNvSpPr/>
          <p:nvPr/>
        </p:nvSpPr>
        <p:spPr>
          <a:xfrm>
            <a:off x="7589520" y="3765804"/>
            <a:ext cx="4053535" cy="624332"/>
          </a:xfrm>
          <a:prstGeom prst="roundRect">
            <a:avLst>
              <a:gd name="adj" fmla="val 1757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7754112" y="384937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21" name="Text 16"/>
          <p:cNvSpPr txBox="1"/>
          <p:nvPr/>
        </p:nvSpPr>
        <p:spPr>
          <a:xfrm>
            <a:off x="8412480" y="3765804"/>
            <a:ext cx="3047695" cy="624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Внизу справа</a:t>
            </a:r>
            <a:endParaRPr lang="en-US" sz="1700" dirty="0"/>
          </a:p>
        </p:txBody>
      </p:sp>
      <p:sp>
        <p:nvSpPr>
          <p:cNvPr id="22" name="Shape 17"/>
          <p:cNvSpPr/>
          <p:nvPr/>
        </p:nvSpPr>
        <p:spPr>
          <a:xfrm>
            <a:off x="7589520" y="4573016"/>
            <a:ext cx="4053535" cy="1619250"/>
          </a:xfrm>
          <a:prstGeom prst="roundRect">
            <a:avLst>
              <a:gd name="adj" fmla="val 7906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7772400" y="475589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2984" y="4856480"/>
            <a:ext cx="256032" cy="256032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366760" y="4801616"/>
            <a:ext cx="3093415" cy="12534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Вверху справа. Но цифры приходится читать одну за другой — поэтому поиск занимает секунды, а не мгновение.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ПОЧЕМУ ГЛАЗ БЫСТРЕЕ ТАБЛИЦЫ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Таблица или график: вывод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5387188" cy="3090672"/>
          </a:xfrm>
          <a:prstGeom prst="roundRect">
            <a:avLst>
              <a:gd name="adj" fmla="val 414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822960" y="1783080"/>
            <a:ext cx="548640" cy="548640"/>
          </a:xfrm>
          <a:prstGeom prst="roundRect">
            <a:avLst>
              <a:gd name="adj" fmla="val 24000"/>
            </a:avLst>
          </a:prstGeom>
          <a:solidFill>
            <a:srgbClr val="FBE3E1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661" y="1903781"/>
            <a:ext cx="307238" cy="307238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554480" y="1783080"/>
            <a:ext cx="41070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A83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Таблица: 36 чисел</a:t>
            </a:r>
            <a:endParaRPr lang="en-US" sz="2100" dirty="0"/>
          </a:p>
        </p:txBody>
      </p:sp>
      <p:sp>
        <p:nvSpPr>
          <p:cNvPr id="11" name="Shape 7"/>
          <p:cNvSpPr/>
          <p:nvPr/>
        </p:nvSpPr>
        <p:spPr>
          <a:xfrm>
            <a:off x="1024128" y="2747772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1371600" y="2651760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Нужно прочитать каждую строку и сравнить месяцы</a:t>
            </a:r>
            <a:endParaRPr lang="en-US" sz="1800" dirty="0"/>
          </a:p>
        </p:txBody>
      </p:sp>
      <p:sp>
        <p:nvSpPr>
          <p:cNvPr id="13" name="Shape 9"/>
          <p:cNvSpPr/>
          <p:nvPr/>
        </p:nvSpPr>
        <p:spPr>
          <a:xfrm>
            <a:off x="1024128" y="3506724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371600" y="3410712"/>
            <a:ext cx="4289908" cy="278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Спад в одном месяце легко пропустить</a:t>
            </a:r>
            <a:endParaRPr lang="en-US" sz="1800" dirty="0"/>
          </a:p>
        </p:txBody>
      </p:sp>
      <p:sp>
        <p:nvSpPr>
          <p:cNvPr id="15" name="Shape 11"/>
          <p:cNvSpPr/>
          <p:nvPr/>
        </p:nvSpPr>
        <p:spPr>
          <a:xfrm>
            <a:off x="1024128" y="3986784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1371600" y="3890772"/>
            <a:ext cx="4289908" cy="278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 требует времени и внимания</a:t>
            </a:r>
            <a:endParaRPr lang="en-US" sz="1800" dirty="0"/>
          </a:p>
        </p:txBody>
      </p:sp>
      <p:sp>
        <p:nvSpPr>
          <p:cNvPr id="17" name="Shape 13"/>
          <p:cNvSpPr/>
          <p:nvPr/>
        </p:nvSpPr>
        <p:spPr>
          <a:xfrm>
            <a:off x="6255868" y="1508760"/>
            <a:ext cx="5387188" cy="3090672"/>
          </a:xfrm>
          <a:prstGeom prst="roundRect">
            <a:avLst>
              <a:gd name="adj" fmla="val 4142"/>
            </a:avLst>
          </a:prstGeom>
          <a:solidFill>
            <a:srgbClr val="F3FBF7"/>
          </a:solidFill>
          <a:ln w="12700">
            <a:solidFill>
              <a:srgbClr val="BFE6CF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6530188" y="1783080"/>
            <a:ext cx="548640" cy="54864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0888" y="1903781"/>
            <a:ext cx="307238" cy="307238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7261708" y="1783080"/>
            <a:ext cx="41070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E7A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График: те же 36 чисел</a:t>
            </a:r>
            <a:endParaRPr lang="en-US" sz="2100" dirty="0"/>
          </a:p>
        </p:txBody>
      </p:sp>
      <p:sp>
        <p:nvSpPr>
          <p:cNvPr id="21" name="Shape 16"/>
          <p:cNvSpPr/>
          <p:nvPr/>
        </p:nvSpPr>
        <p:spPr>
          <a:xfrm>
            <a:off x="6731356" y="2747772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7078828" y="2651760"/>
            <a:ext cx="4289908" cy="278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Растущая линия видна сразу</a:t>
            </a:r>
            <a:endParaRPr lang="en-US" sz="1800" dirty="0"/>
          </a:p>
        </p:txBody>
      </p:sp>
      <p:sp>
        <p:nvSpPr>
          <p:cNvPr id="23" name="Shape 18"/>
          <p:cNvSpPr/>
          <p:nvPr/>
        </p:nvSpPr>
        <p:spPr>
          <a:xfrm>
            <a:off x="6731356" y="3227832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7078828" y="3131820"/>
            <a:ext cx="4289908" cy="278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Спады и скачки заметны без подсчёта</a:t>
            </a:r>
            <a:endParaRPr lang="en-US" sz="1800" dirty="0"/>
          </a:p>
        </p:txBody>
      </p:sp>
      <p:sp>
        <p:nvSpPr>
          <p:cNvPr id="25" name="Shape 20"/>
          <p:cNvSpPr/>
          <p:nvPr/>
        </p:nvSpPr>
        <p:spPr>
          <a:xfrm>
            <a:off x="6731356" y="3707892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7078828" y="3611880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 находится за несколько секунд — в этом смысл панели управления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ПОЧЕМУ ГЛАЗ БЫСТРЕЕ ТАБЛИЦЫ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глаз замечает мгновенно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307592"/>
            <a:ext cx="11094415" cy="24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Эти признаки мозг замечает быстрее 0,25 секунды — ещё до того, как начинает читать.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48640" y="1829816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49808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532" y="2155708"/>
            <a:ext cx="317480" cy="31748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508760" y="2012696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Цвет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Одна красная отметка среди серых — сигнал «здесь проблема»</a:t>
            </a:r>
            <a:endParaRPr lang="en-US" sz="1700" dirty="0"/>
          </a:p>
        </p:txBody>
      </p:sp>
      <p:sp>
        <p:nvSpPr>
          <p:cNvPr id="12" name="Shape 8"/>
          <p:cNvSpPr/>
          <p:nvPr/>
        </p:nvSpPr>
        <p:spPr>
          <a:xfrm>
            <a:off x="4322978" y="1829816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4524146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871" y="2155708"/>
            <a:ext cx="317480" cy="31748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5283098" y="2012696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Положение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Точка выше или ниже остальных — сразу видно отклонение</a:t>
            </a:r>
            <a:endParaRPr lang="en-US" sz="1700" dirty="0"/>
          </a:p>
        </p:txBody>
      </p:sp>
      <p:sp>
        <p:nvSpPr>
          <p:cNvPr id="16" name="Shape 11"/>
          <p:cNvSpPr/>
          <p:nvPr/>
        </p:nvSpPr>
        <p:spPr>
          <a:xfrm>
            <a:off x="8097317" y="1829816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Shape 12"/>
          <p:cNvSpPr/>
          <p:nvPr/>
        </p:nvSpPr>
        <p:spPr>
          <a:xfrm>
            <a:off x="8298485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3209" y="2155708"/>
            <a:ext cx="317480" cy="317480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9057437" y="2012696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Размер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Крупный элемент притягивает взгляд первым</a:t>
            </a:r>
            <a:endParaRPr lang="en-US" sz="1700" dirty="0"/>
          </a:p>
        </p:txBody>
      </p:sp>
      <p:sp>
        <p:nvSpPr>
          <p:cNvPr id="20" name="Shape 14"/>
          <p:cNvSpPr/>
          <p:nvPr/>
        </p:nvSpPr>
        <p:spPr>
          <a:xfrm>
            <a:off x="2435809" y="4070096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1" name="Shape 15"/>
          <p:cNvSpPr/>
          <p:nvPr/>
        </p:nvSpPr>
        <p:spPr>
          <a:xfrm>
            <a:off x="2636977" y="427126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1701" y="4395988"/>
            <a:ext cx="317480" cy="317480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3395929" y="4252976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Длина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Самый длинный столбец находится без чтения чисел</a:t>
            </a:r>
            <a:endParaRPr lang="en-US" sz="1700" dirty="0"/>
          </a:p>
        </p:txBody>
      </p:sp>
      <p:sp>
        <p:nvSpPr>
          <p:cNvPr id="24" name="Shape 17"/>
          <p:cNvSpPr/>
          <p:nvPr/>
        </p:nvSpPr>
        <p:spPr>
          <a:xfrm>
            <a:off x="6210148" y="4070096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5" name="Shape 18"/>
          <p:cNvSpPr/>
          <p:nvPr/>
        </p:nvSpPr>
        <p:spPr>
          <a:xfrm>
            <a:off x="6411316" y="427126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6040" y="4395988"/>
            <a:ext cx="317480" cy="317480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7170268" y="4252976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Форма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Один флажок или треугольник среди кругов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Эксперимент 2 · Доля госпитализаций (учебные данные): какое отделение самое большое?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745488"/>
            <a:ext cx="6720840" cy="4472432"/>
          </a:xfrm>
          <a:prstGeom prst="roundRect">
            <a:avLst>
              <a:gd name="adj" fmla="val 286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477516"/>
            <a:ext cx="6446520" cy="3008376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7589520" y="1745488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7754112" y="1846072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2" name="Text 8"/>
          <p:cNvSpPr txBox="1"/>
          <p:nvPr/>
        </p:nvSpPr>
        <p:spPr>
          <a:xfrm>
            <a:off x="8412480" y="1745488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Кардиология</a:t>
            </a:r>
            <a:endParaRPr lang="en-US" sz="1700" dirty="0"/>
          </a:p>
        </p:txBody>
      </p:sp>
      <p:sp>
        <p:nvSpPr>
          <p:cNvPr id="13" name="Shape 9"/>
          <p:cNvSpPr/>
          <p:nvPr/>
        </p:nvSpPr>
        <p:spPr>
          <a:xfrm>
            <a:off x="7589520" y="2531872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7754112" y="26324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5" name="Text 11"/>
          <p:cNvSpPr txBox="1"/>
          <p:nvPr/>
        </p:nvSpPr>
        <p:spPr>
          <a:xfrm>
            <a:off x="8412480" y="2531872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Педиатрия</a:t>
            </a:r>
            <a:endParaRPr lang="en-US" sz="1700" dirty="0"/>
          </a:p>
        </p:txBody>
      </p:sp>
      <p:sp>
        <p:nvSpPr>
          <p:cNvPr id="16" name="Shape 12"/>
          <p:cNvSpPr/>
          <p:nvPr/>
        </p:nvSpPr>
        <p:spPr>
          <a:xfrm>
            <a:off x="7589520" y="3318256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7754112" y="341884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8" name="Text 14"/>
          <p:cNvSpPr txBox="1"/>
          <p:nvPr/>
        </p:nvSpPr>
        <p:spPr>
          <a:xfrm>
            <a:off x="8412480" y="3318256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Терапия</a:t>
            </a:r>
            <a:endParaRPr lang="en-US" sz="1700" dirty="0"/>
          </a:p>
        </p:txBody>
      </p:sp>
      <p:sp>
        <p:nvSpPr>
          <p:cNvPr id="19" name="Shape 15"/>
          <p:cNvSpPr/>
          <p:nvPr/>
        </p:nvSpPr>
        <p:spPr>
          <a:xfrm>
            <a:off x="7589520" y="4104640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7754112" y="420522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21" name="Text 17"/>
          <p:cNvSpPr txBox="1"/>
          <p:nvPr/>
        </p:nvSpPr>
        <p:spPr>
          <a:xfrm>
            <a:off x="8412480" y="4104640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Неврология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Эксперимент 2 · Доля госпитализаций (учебные данные): какое отделение самое большое?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745488"/>
            <a:ext cx="6720840" cy="4472432"/>
          </a:xfrm>
          <a:prstGeom prst="roundRect">
            <a:avLst>
              <a:gd name="adj" fmla="val 286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477516"/>
            <a:ext cx="6446520" cy="3008376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7589520" y="1745488"/>
            <a:ext cx="4053535" cy="565150"/>
          </a:xfrm>
          <a:prstGeom prst="roundRect">
            <a:avLst>
              <a:gd name="adj" fmla="val 19416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7754112" y="1818640"/>
            <a:ext cx="418846" cy="418846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600" dirty="0"/>
          </a:p>
        </p:txBody>
      </p:sp>
      <p:sp>
        <p:nvSpPr>
          <p:cNvPr id="11" name="Text 7"/>
          <p:cNvSpPr txBox="1"/>
          <p:nvPr/>
        </p:nvSpPr>
        <p:spPr>
          <a:xfrm>
            <a:off x="8374126" y="1745488"/>
            <a:ext cx="2537409" cy="565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Кардиология</a:t>
            </a:r>
            <a:endParaRPr lang="en-US" sz="1700" dirty="0"/>
          </a:p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127" y="1826895"/>
            <a:ext cx="402336" cy="402336"/>
          </a:xfrm>
          <a:prstGeom prst="rect">
            <a:avLst/>
          </a:prstGeom>
        </p:spPr>
      </p:pic>
      <p:sp>
        <p:nvSpPr>
          <p:cNvPr id="13" name="Shape 8"/>
          <p:cNvSpPr/>
          <p:nvPr/>
        </p:nvSpPr>
        <p:spPr>
          <a:xfrm>
            <a:off x="7589520" y="2438654"/>
            <a:ext cx="4053535" cy="565150"/>
          </a:xfrm>
          <a:prstGeom prst="roundRect">
            <a:avLst>
              <a:gd name="adj" fmla="val 1941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Text 9"/>
          <p:cNvSpPr/>
          <p:nvPr/>
        </p:nvSpPr>
        <p:spPr>
          <a:xfrm>
            <a:off x="7754112" y="2511806"/>
            <a:ext cx="418846" cy="418846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600" dirty="0"/>
          </a:p>
        </p:txBody>
      </p:sp>
      <p:sp>
        <p:nvSpPr>
          <p:cNvPr id="15" name="Text 10"/>
          <p:cNvSpPr txBox="1"/>
          <p:nvPr/>
        </p:nvSpPr>
        <p:spPr>
          <a:xfrm>
            <a:off x="8374126" y="2438654"/>
            <a:ext cx="3086049" cy="565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Педиатрия</a:t>
            </a:r>
            <a:endParaRPr lang="en-US" sz="1700" dirty="0"/>
          </a:p>
        </p:txBody>
      </p:sp>
      <p:sp>
        <p:nvSpPr>
          <p:cNvPr id="16" name="Shape 11"/>
          <p:cNvSpPr/>
          <p:nvPr/>
        </p:nvSpPr>
        <p:spPr>
          <a:xfrm>
            <a:off x="7589520" y="3131820"/>
            <a:ext cx="4053535" cy="565150"/>
          </a:xfrm>
          <a:prstGeom prst="roundRect">
            <a:avLst>
              <a:gd name="adj" fmla="val 1941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Text 12"/>
          <p:cNvSpPr/>
          <p:nvPr/>
        </p:nvSpPr>
        <p:spPr>
          <a:xfrm>
            <a:off x="7754112" y="3204972"/>
            <a:ext cx="418846" cy="418846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600" dirty="0"/>
          </a:p>
        </p:txBody>
      </p:sp>
      <p:sp>
        <p:nvSpPr>
          <p:cNvPr id="18" name="Text 13"/>
          <p:cNvSpPr txBox="1"/>
          <p:nvPr/>
        </p:nvSpPr>
        <p:spPr>
          <a:xfrm>
            <a:off x="8374126" y="3131820"/>
            <a:ext cx="3086049" cy="565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Терапия</a:t>
            </a:r>
            <a:endParaRPr lang="en-US" sz="1700" dirty="0"/>
          </a:p>
        </p:txBody>
      </p:sp>
      <p:sp>
        <p:nvSpPr>
          <p:cNvPr id="19" name="Shape 14"/>
          <p:cNvSpPr/>
          <p:nvPr/>
        </p:nvSpPr>
        <p:spPr>
          <a:xfrm>
            <a:off x="7589520" y="3824986"/>
            <a:ext cx="4053535" cy="565150"/>
          </a:xfrm>
          <a:prstGeom prst="roundRect">
            <a:avLst>
              <a:gd name="adj" fmla="val 1941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7754112" y="3898138"/>
            <a:ext cx="418846" cy="418846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600" dirty="0"/>
          </a:p>
        </p:txBody>
      </p:sp>
      <p:sp>
        <p:nvSpPr>
          <p:cNvPr id="21" name="Text 16"/>
          <p:cNvSpPr txBox="1"/>
          <p:nvPr/>
        </p:nvSpPr>
        <p:spPr>
          <a:xfrm>
            <a:off x="8374126" y="3824986"/>
            <a:ext cx="3086049" cy="565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Неврология</a:t>
            </a:r>
            <a:endParaRPr lang="en-US" sz="1700" dirty="0"/>
          </a:p>
        </p:txBody>
      </p:sp>
      <p:sp>
        <p:nvSpPr>
          <p:cNvPr id="22" name="Shape 17"/>
          <p:cNvSpPr/>
          <p:nvPr/>
        </p:nvSpPr>
        <p:spPr>
          <a:xfrm>
            <a:off x="7589520" y="4573016"/>
            <a:ext cx="4053535" cy="1619250"/>
          </a:xfrm>
          <a:prstGeom prst="roundRect">
            <a:avLst>
              <a:gd name="adj" fmla="val 7906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7772400" y="475589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2984" y="4856480"/>
            <a:ext cx="256032" cy="256032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366760" y="4801616"/>
            <a:ext cx="3093415" cy="12534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Кардиология — 22%. Но педиатрия — 21%, терапия — 20%: углы секторов почти одинаковы, и глаз их плохо сравнивает.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Эксперимент 2 · Другие учебные данные: какое отделение самое большое?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745488"/>
            <a:ext cx="6720840" cy="4472432"/>
          </a:xfrm>
          <a:prstGeom prst="roundRect">
            <a:avLst>
              <a:gd name="adj" fmla="val 286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graphicFrame>
        <p:nvGraphicFramePr>
          <p:cNvPr id="9" name="Chart 0" descr=""/>
          <p:cNvGraphicFramePr/>
          <p:nvPr/>
        </p:nvGraphicFramePr>
        <p:xfrm>
          <a:off x="685800" y="1882648"/>
          <a:ext cx="6446520" cy="4198112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0" name="Shape 6"/>
          <p:cNvSpPr/>
          <p:nvPr/>
        </p:nvSpPr>
        <p:spPr>
          <a:xfrm>
            <a:off x="7589520" y="1745488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7754112" y="1846072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2" name="Text 8"/>
          <p:cNvSpPr txBox="1"/>
          <p:nvPr/>
        </p:nvSpPr>
        <p:spPr>
          <a:xfrm>
            <a:off x="8412480" y="1745488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Терапия</a:t>
            </a:r>
            <a:endParaRPr lang="en-US" sz="1700" dirty="0"/>
          </a:p>
        </p:txBody>
      </p:sp>
      <p:sp>
        <p:nvSpPr>
          <p:cNvPr id="13" name="Shape 9"/>
          <p:cNvSpPr/>
          <p:nvPr/>
        </p:nvSpPr>
        <p:spPr>
          <a:xfrm>
            <a:off x="7589520" y="2531872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7754112" y="26324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5" name="Text 11"/>
          <p:cNvSpPr txBox="1"/>
          <p:nvPr/>
        </p:nvSpPr>
        <p:spPr>
          <a:xfrm>
            <a:off x="8412480" y="2531872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Неврология</a:t>
            </a:r>
            <a:endParaRPr lang="en-US" sz="1700" dirty="0"/>
          </a:p>
        </p:txBody>
      </p:sp>
      <p:sp>
        <p:nvSpPr>
          <p:cNvPr id="16" name="Shape 12"/>
          <p:cNvSpPr/>
          <p:nvPr/>
        </p:nvSpPr>
        <p:spPr>
          <a:xfrm>
            <a:off x="7589520" y="3318256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7754112" y="341884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8" name="Text 14"/>
          <p:cNvSpPr txBox="1"/>
          <p:nvPr/>
        </p:nvSpPr>
        <p:spPr>
          <a:xfrm>
            <a:off x="8412480" y="3318256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Кардиология</a:t>
            </a:r>
            <a:endParaRPr lang="en-US" sz="1700" dirty="0"/>
          </a:p>
        </p:txBody>
      </p:sp>
      <p:sp>
        <p:nvSpPr>
          <p:cNvPr id="19" name="Shape 15"/>
          <p:cNvSpPr/>
          <p:nvPr/>
        </p:nvSpPr>
        <p:spPr>
          <a:xfrm>
            <a:off x="7589520" y="4104640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7754112" y="420522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21" name="Text 17"/>
          <p:cNvSpPr txBox="1"/>
          <p:nvPr/>
        </p:nvSpPr>
        <p:spPr>
          <a:xfrm>
            <a:off x="8412480" y="4104640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Хирургия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Эксперимент 2 · Другие учебные данные: какое отделение самое большое?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745488"/>
            <a:ext cx="6720840" cy="4472432"/>
          </a:xfrm>
          <a:prstGeom prst="roundRect">
            <a:avLst>
              <a:gd name="adj" fmla="val 286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graphicFrame>
        <p:nvGraphicFramePr>
          <p:cNvPr id="8" name="Chart 0" descr=""/>
          <p:cNvGraphicFramePr/>
          <p:nvPr/>
        </p:nvGraphicFramePr>
        <p:xfrm>
          <a:off x="685800" y="1882648"/>
          <a:ext cx="6446520" cy="4198112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9" name="Shape 5"/>
          <p:cNvSpPr/>
          <p:nvPr/>
        </p:nvSpPr>
        <p:spPr>
          <a:xfrm>
            <a:off x="7589520" y="1745488"/>
            <a:ext cx="4053535" cy="565150"/>
          </a:xfrm>
          <a:prstGeom prst="roundRect">
            <a:avLst>
              <a:gd name="adj" fmla="val 1941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7754112" y="1818640"/>
            <a:ext cx="418846" cy="418846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600" dirty="0"/>
          </a:p>
        </p:txBody>
      </p:sp>
      <p:sp>
        <p:nvSpPr>
          <p:cNvPr id="11" name="Text 7"/>
          <p:cNvSpPr txBox="1"/>
          <p:nvPr/>
        </p:nvSpPr>
        <p:spPr>
          <a:xfrm>
            <a:off x="8374126" y="1745488"/>
            <a:ext cx="3086049" cy="565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Терапия</a:t>
            </a:r>
            <a:endParaRPr lang="en-US" sz="1700" dirty="0"/>
          </a:p>
        </p:txBody>
      </p:sp>
      <p:sp>
        <p:nvSpPr>
          <p:cNvPr id="12" name="Shape 8"/>
          <p:cNvSpPr/>
          <p:nvPr/>
        </p:nvSpPr>
        <p:spPr>
          <a:xfrm>
            <a:off x="7589520" y="2438654"/>
            <a:ext cx="4053535" cy="565150"/>
          </a:xfrm>
          <a:prstGeom prst="roundRect">
            <a:avLst>
              <a:gd name="adj" fmla="val 19416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7754112" y="2511806"/>
            <a:ext cx="418846" cy="418846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600" dirty="0"/>
          </a:p>
        </p:txBody>
      </p:sp>
      <p:sp>
        <p:nvSpPr>
          <p:cNvPr id="14" name="Text 10"/>
          <p:cNvSpPr txBox="1"/>
          <p:nvPr/>
        </p:nvSpPr>
        <p:spPr>
          <a:xfrm>
            <a:off x="8374126" y="2438654"/>
            <a:ext cx="2537409" cy="565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Неврология</a:t>
            </a:r>
            <a:endParaRPr lang="en-US" sz="17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127" y="2520061"/>
            <a:ext cx="402336" cy="402336"/>
          </a:xfrm>
          <a:prstGeom prst="rect">
            <a:avLst/>
          </a:prstGeom>
        </p:spPr>
      </p:pic>
      <p:sp>
        <p:nvSpPr>
          <p:cNvPr id="16" name="Shape 11"/>
          <p:cNvSpPr/>
          <p:nvPr/>
        </p:nvSpPr>
        <p:spPr>
          <a:xfrm>
            <a:off x="7589520" y="3131820"/>
            <a:ext cx="4053535" cy="565150"/>
          </a:xfrm>
          <a:prstGeom prst="roundRect">
            <a:avLst>
              <a:gd name="adj" fmla="val 1941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Text 12"/>
          <p:cNvSpPr/>
          <p:nvPr/>
        </p:nvSpPr>
        <p:spPr>
          <a:xfrm>
            <a:off x="7754112" y="3204972"/>
            <a:ext cx="418846" cy="418846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600" dirty="0"/>
          </a:p>
        </p:txBody>
      </p:sp>
      <p:sp>
        <p:nvSpPr>
          <p:cNvPr id="18" name="Text 13"/>
          <p:cNvSpPr txBox="1"/>
          <p:nvPr/>
        </p:nvSpPr>
        <p:spPr>
          <a:xfrm>
            <a:off x="8374126" y="3131820"/>
            <a:ext cx="3086049" cy="565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Кардиология</a:t>
            </a:r>
            <a:endParaRPr lang="en-US" sz="1700" dirty="0"/>
          </a:p>
        </p:txBody>
      </p:sp>
      <p:sp>
        <p:nvSpPr>
          <p:cNvPr id="19" name="Shape 14"/>
          <p:cNvSpPr/>
          <p:nvPr/>
        </p:nvSpPr>
        <p:spPr>
          <a:xfrm>
            <a:off x="7589520" y="3824986"/>
            <a:ext cx="4053535" cy="565150"/>
          </a:xfrm>
          <a:prstGeom prst="roundRect">
            <a:avLst>
              <a:gd name="adj" fmla="val 1941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7754112" y="3898138"/>
            <a:ext cx="418846" cy="418846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600" dirty="0"/>
          </a:p>
        </p:txBody>
      </p:sp>
      <p:sp>
        <p:nvSpPr>
          <p:cNvPr id="21" name="Text 16"/>
          <p:cNvSpPr txBox="1"/>
          <p:nvPr/>
        </p:nvSpPr>
        <p:spPr>
          <a:xfrm>
            <a:off x="8374126" y="3824986"/>
            <a:ext cx="3086049" cy="565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Хирургия</a:t>
            </a:r>
            <a:endParaRPr lang="en-US" sz="1700" dirty="0"/>
          </a:p>
        </p:txBody>
      </p:sp>
      <p:sp>
        <p:nvSpPr>
          <p:cNvPr id="22" name="Shape 17"/>
          <p:cNvSpPr/>
          <p:nvPr/>
        </p:nvSpPr>
        <p:spPr>
          <a:xfrm>
            <a:off x="7589520" y="4573016"/>
            <a:ext cx="4053535" cy="1619250"/>
          </a:xfrm>
          <a:prstGeom prst="roundRect">
            <a:avLst>
              <a:gd name="adj" fmla="val 7906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7772400" y="475589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4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2984" y="4856480"/>
            <a:ext cx="256032" cy="256032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366760" y="4801616"/>
            <a:ext cx="3093415" cy="12534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Неврология — 22%. Столбцы стоят на одной линии и отсортированы: самый высокий виден сразу, даже при разнице в 1%.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ПОЧЕМУ ГЛАЗ БЫСТРЕЕ ТАБЛИЦЫ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Таблица или график: вывод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5387188" cy="3090672"/>
          </a:xfrm>
          <a:prstGeom prst="roundRect">
            <a:avLst>
              <a:gd name="adj" fmla="val 414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822960" y="1783080"/>
            <a:ext cx="548640" cy="548640"/>
          </a:xfrm>
          <a:prstGeom prst="roundRect">
            <a:avLst>
              <a:gd name="adj" fmla="val 24000"/>
            </a:avLst>
          </a:prstGeom>
          <a:solidFill>
            <a:srgbClr val="FBE3E1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661" y="1903781"/>
            <a:ext cx="307238" cy="307238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554480" y="1783080"/>
            <a:ext cx="41070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A83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Таблица: 36 чисел</a:t>
            </a:r>
            <a:endParaRPr lang="en-US" sz="2100" dirty="0"/>
          </a:p>
        </p:txBody>
      </p:sp>
      <p:sp>
        <p:nvSpPr>
          <p:cNvPr id="11" name="Shape 7"/>
          <p:cNvSpPr/>
          <p:nvPr/>
        </p:nvSpPr>
        <p:spPr>
          <a:xfrm>
            <a:off x="1024128" y="2747772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1371600" y="2651760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Нужно прочитать каждую строку и сравнить месяцы</a:t>
            </a:r>
            <a:endParaRPr lang="en-US" sz="1800" dirty="0"/>
          </a:p>
        </p:txBody>
      </p:sp>
      <p:sp>
        <p:nvSpPr>
          <p:cNvPr id="13" name="Shape 9"/>
          <p:cNvSpPr/>
          <p:nvPr/>
        </p:nvSpPr>
        <p:spPr>
          <a:xfrm>
            <a:off x="1024128" y="3506724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371600" y="3410712"/>
            <a:ext cx="4289908" cy="278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Спад в одном месяце легко пропустить</a:t>
            </a:r>
            <a:endParaRPr lang="en-US" sz="1800" dirty="0"/>
          </a:p>
        </p:txBody>
      </p:sp>
      <p:sp>
        <p:nvSpPr>
          <p:cNvPr id="15" name="Shape 11"/>
          <p:cNvSpPr/>
          <p:nvPr/>
        </p:nvSpPr>
        <p:spPr>
          <a:xfrm>
            <a:off x="1024128" y="3986784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1371600" y="3890772"/>
            <a:ext cx="4289908" cy="278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 требует времени и внимания</a:t>
            </a:r>
            <a:endParaRPr lang="en-US" sz="1800" dirty="0"/>
          </a:p>
        </p:txBody>
      </p:sp>
      <p:sp>
        <p:nvSpPr>
          <p:cNvPr id="17" name="Shape 13"/>
          <p:cNvSpPr/>
          <p:nvPr/>
        </p:nvSpPr>
        <p:spPr>
          <a:xfrm>
            <a:off x="6255868" y="1508760"/>
            <a:ext cx="5387188" cy="3090672"/>
          </a:xfrm>
          <a:prstGeom prst="roundRect">
            <a:avLst>
              <a:gd name="adj" fmla="val 4142"/>
            </a:avLst>
          </a:prstGeom>
          <a:solidFill>
            <a:srgbClr val="F3FBF7"/>
          </a:solidFill>
          <a:ln w="12700">
            <a:solidFill>
              <a:srgbClr val="BFE6CF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6530188" y="1783080"/>
            <a:ext cx="548640" cy="54864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0888" y="1903781"/>
            <a:ext cx="307238" cy="307238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7261708" y="1783080"/>
            <a:ext cx="41070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E7A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График: те же 36 чисел</a:t>
            </a:r>
            <a:endParaRPr lang="en-US" sz="2100" dirty="0"/>
          </a:p>
        </p:txBody>
      </p:sp>
      <p:sp>
        <p:nvSpPr>
          <p:cNvPr id="21" name="Shape 16"/>
          <p:cNvSpPr/>
          <p:nvPr/>
        </p:nvSpPr>
        <p:spPr>
          <a:xfrm>
            <a:off x="6731356" y="2747772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7078828" y="2651760"/>
            <a:ext cx="4289908" cy="278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Растущая линия видна сразу</a:t>
            </a:r>
            <a:endParaRPr lang="en-US" sz="1800" dirty="0"/>
          </a:p>
        </p:txBody>
      </p:sp>
      <p:sp>
        <p:nvSpPr>
          <p:cNvPr id="23" name="Shape 18"/>
          <p:cNvSpPr/>
          <p:nvPr/>
        </p:nvSpPr>
        <p:spPr>
          <a:xfrm>
            <a:off x="6731356" y="3227832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7078828" y="3131820"/>
            <a:ext cx="4289908" cy="278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Спады и скачки заметны без подсчёта</a:t>
            </a:r>
            <a:endParaRPr lang="en-US" sz="1800" dirty="0"/>
          </a:p>
        </p:txBody>
      </p:sp>
      <p:sp>
        <p:nvSpPr>
          <p:cNvPr id="25" name="Shape 20"/>
          <p:cNvSpPr/>
          <p:nvPr/>
        </p:nvSpPr>
        <p:spPr>
          <a:xfrm>
            <a:off x="6731356" y="3707892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7078828" y="3611880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 находится за несколько секунд — в этом смысл панели управления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ПОЧЕМУ ГЛАЗ БЫСТРЕЕ ТАБЛИЦЫ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глаз сравнивает точнее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307592"/>
            <a:ext cx="11094415" cy="24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Внизу — самое точное сравнение, вверху — самое грубое (Cleveland и McGill, 1984).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48640" y="5428082"/>
            <a:ext cx="11094415" cy="789838"/>
          </a:xfrm>
          <a:prstGeom prst="roundRect">
            <a:avLst>
              <a:gd name="adj" fmla="val 16208"/>
            </a:avLst>
          </a:prstGeom>
          <a:solidFill>
            <a:srgbClr val="E7F6F3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13232" y="5571541"/>
            <a:ext cx="502920" cy="50292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874" y="5682183"/>
            <a:ext cx="281635" cy="281635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417320" y="5501234"/>
            <a:ext cx="10088575" cy="64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Положение на общей шкале  </a:t>
            </a:r>
            <a:pPr indent="0" marL="0">
              <a:buNone/>
            </a:pPr>
            <a:r>
              <a:rPr lang="en-US" sz="13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Точки и столбцы от одной линии — основа хорошего графика</a:t>
            </a:r>
            <a:endParaRPr lang="en-US" sz="1600" dirty="0"/>
          </a:p>
        </p:txBody>
      </p:sp>
      <p:sp>
        <p:nvSpPr>
          <p:cNvPr id="12" name="Shape 8"/>
          <p:cNvSpPr/>
          <p:nvPr/>
        </p:nvSpPr>
        <p:spPr>
          <a:xfrm>
            <a:off x="868680" y="4528515"/>
            <a:ext cx="10454335" cy="789838"/>
          </a:xfrm>
          <a:prstGeom prst="roundRect">
            <a:avLst>
              <a:gd name="adj" fmla="val 1620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1033272" y="4671974"/>
            <a:ext cx="502920" cy="50292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914" y="4782617"/>
            <a:ext cx="281635" cy="281635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737360" y="4601667"/>
            <a:ext cx="9448495" cy="64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Длина  </a:t>
            </a:r>
            <a:pPr indent="0" marL="0">
              <a:buNone/>
            </a:pPr>
            <a:r>
              <a:rPr lang="en-US" sz="13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Столбцы и полосы: небольшая разница видна сразу</a:t>
            </a:r>
            <a:endParaRPr lang="en-US" sz="1600" dirty="0"/>
          </a:p>
        </p:txBody>
      </p:sp>
      <p:sp>
        <p:nvSpPr>
          <p:cNvPr id="16" name="Shape 11"/>
          <p:cNvSpPr/>
          <p:nvPr/>
        </p:nvSpPr>
        <p:spPr>
          <a:xfrm>
            <a:off x="1188720" y="3628949"/>
            <a:ext cx="9814255" cy="789838"/>
          </a:xfrm>
          <a:prstGeom prst="roundRect">
            <a:avLst>
              <a:gd name="adj" fmla="val 1620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Shape 12"/>
          <p:cNvSpPr/>
          <p:nvPr/>
        </p:nvSpPr>
        <p:spPr>
          <a:xfrm>
            <a:off x="1353312" y="3772408"/>
            <a:ext cx="502920" cy="50292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3954" y="3883050"/>
            <a:ext cx="281635" cy="281635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2057400" y="3702101"/>
            <a:ext cx="8808415" cy="64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Угол  </a:t>
            </a:r>
            <a:pPr indent="0" marL="0">
              <a:buNone/>
            </a:pPr>
            <a:r>
              <a:rPr lang="en-US" sz="13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Секторы круговой диаграммы: близкие доли не различить</a:t>
            </a:r>
            <a:endParaRPr lang="en-US" sz="1600" dirty="0"/>
          </a:p>
        </p:txBody>
      </p:sp>
      <p:sp>
        <p:nvSpPr>
          <p:cNvPr id="20" name="Shape 14"/>
          <p:cNvSpPr/>
          <p:nvPr/>
        </p:nvSpPr>
        <p:spPr>
          <a:xfrm>
            <a:off x="1508760" y="2729382"/>
            <a:ext cx="9174175" cy="789838"/>
          </a:xfrm>
          <a:prstGeom prst="roundRect">
            <a:avLst>
              <a:gd name="adj" fmla="val 1620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1" name="Shape 15"/>
          <p:cNvSpPr/>
          <p:nvPr/>
        </p:nvSpPr>
        <p:spPr>
          <a:xfrm>
            <a:off x="1673352" y="2872842"/>
            <a:ext cx="502920" cy="50292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3994" y="2983484"/>
            <a:ext cx="281635" cy="281635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2377440" y="2802534"/>
            <a:ext cx="8168335" cy="64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Площадь  </a:t>
            </a:r>
            <a:pPr indent="0" marL="0">
              <a:buNone/>
            </a:pPr>
            <a:r>
              <a:rPr lang="en-US" sz="13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Круги и пузыри разного размера: разницу легко переоценить</a:t>
            </a:r>
            <a:endParaRPr lang="en-US" sz="1600" dirty="0"/>
          </a:p>
        </p:txBody>
      </p:sp>
      <p:sp>
        <p:nvSpPr>
          <p:cNvPr id="24" name="Shape 17"/>
          <p:cNvSpPr/>
          <p:nvPr/>
        </p:nvSpPr>
        <p:spPr>
          <a:xfrm>
            <a:off x="1828800" y="1829816"/>
            <a:ext cx="8534095" cy="789838"/>
          </a:xfrm>
          <a:prstGeom prst="roundRect">
            <a:avLst>
              <a:gd name="adj" fmla="val 1620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5" name="Shape 18"/>
          <p:cNvSpPr/>
          <p:nvPr/>
        </p:nvSpPr>
        <p:spPr>
          <a:xfrm>
            <a:off x="1993392" y="1973275"/>
            <a:ext cx="502920" cy="50292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04034" y="2083918"/>
            <a:ext cx="281635" cy="281635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2697480" y="1902968"/>
            <a:ext cx="7528255" cy="64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Оттенок цвета  </a:t>
            </a:r>
            <a:pPr indent="0" marL="0">
              <a:buNone/>
            </a:pPr>
            <a:r>
              <a:rPr lang="en-US" sz="13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Светлее или темнее — годится для сигнала, не для точных чисел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2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Картинки, которые изменили решения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803904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Три исторических примера и один эксперимент со средними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2 ИЗ 7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Почему глаз быстрее таблицы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2305986" y="5779008"/>
            <a:ext cx="1464738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2305986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Картинки, которые изменили решения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880452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80452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Аналитика в здравоохранении сегодня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5454919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5454919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Лаборатория критического чтения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7029385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7029385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Как устроена панель управления и где её сделать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8603851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8603851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Панель нашей аудитории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10178317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10178317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Итоговый тест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КАРТА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Джон Сноу: холера на Брод-стрит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931920" cy="4709160"/>
          </a:xfrm>
          <a:prstGeom prst="roundRect">
            <a:avLst>
              <a:gd name="adj" fmla="val 5814"/>
            </a:avLst>
          </a:prstGeom>
          <a:solidFill>
            <a:srgbClr val="E7F6F3"/>
          </a:solidFill>
          <a:ln/>
        </p:spPr>
      </p:sp>
      <p:sp>
        <p:nvSpPr>
          <p:cNvPr id="8" name="Shape 5"/>
          <p:cNvSpPr/>
          <p:nvPr/>
        </p:nvSpPr>
        <p:spPr>
          <a:xfrm>
            <a:off x="868680" y="1828800"/>
            <a:ext cx="731520" cy="73152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14" y="1989734"/>
            <a:ext cx="409651" cy="40965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68680" y="274320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616</a:t>
            </a:r>
            <a:endParaRPr lang="en-US" sz="4800" dirty="0"/>
          </a:p>
        </p:txBody>
      </p:sp>
      <p:sp>
        <p:nvSpPr>
          <p:cNvPr id="11" name="Text 7"/>
          <p:cNvSpPr txBox="1"/>
          <p:nvPr/>
        </p:nvSpPr>
        <p:spPr>
          <a:xfrm>
            <a:off x="868680" y="3657600"/>
            <a:ext cx="329184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человек умерли за вспышку холеры в Сохо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892040" y="1527048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5440680" y="1508760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Врач Джон Сноу отметил смерти на карте улиц: они сгрудились вокруг одной водоразборной колонки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892040" y="2251456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5440680" y="2233168"/>
            <a:ext cx="62023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сентября 1854 года по его настоянию с колонки сняли ручку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4892040" y="2891536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5440680" y="2873248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Вспышка уже шла на спад: главную роль карта сыграла в том, что убедила власти</a:t>
            </a:r>
            <a:endParaRPr lang="en-US" sz="1600" dirty="0"/>
          </a:p>
        </p:txBody>
      </p:sp>
      <p:sp>
        <p:nvSpPr>
          <p:cNvPr id="18" name="Shape 14"/>
          <p:cNvSpPr/>
          <p:nvPr/>
        </p:nvSpPr>
        <p:spPr>
          <a:xfrm>
            <a:off x="4892040" y="3689096"/>
            <a:ext cx="6751015" cy="1031748"/>
          </a:xfrm>
          <a:prstGeom prst="roundRect">
            <a:avLst>
              <a:gd name="adj" fmla="val 15953"/>
            </a:avLst>
          </a:prstGeom>
          <a:solidFill>
            <a:srgbClr val="061514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5120640" y="3798824"/>
            <a:ext cx="6293815" cy="8122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ВЫВОД ДЛЯ РУКОВОДИТЕЛЯ
</a:t>
            </a:r>
            <a:pPr indent="0" marL="0">
              <a:buNone/>
            </a:pPr>
            <a:r>
              <a:rPr lang="en-US" sz="15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Карта превратила список смертей в понятную причину — и в управленческое решение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4892040" y="5943600"/>
            <a:ext cx="67510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Источник: London Museum · PMC review (PMC7150208)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ДИАГРАММА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Флоренс Найтингейл: «роза» смертности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931920" cy="4709160"/>
          </a:xfrm>
          <a:prstGeom prst="roundRect">
            <a:avLst>
              <a:gd name="adj" fmla="val 5814"/>
            </a:avLst>
          </a:prstGeom>
          <a:solidFill>
            <a:srgbClr val="E7F6F3"/>
          </a:solidFill>
          <a:ln/>
        </p:spPr>
      </p:sp>
      <p:sp>
        <p:nvSpPr>
          <p:cNvPr id="8" name="Shape 5"/>
          <p:cNvSpPr/>
          <p:nvPr/>
        </p:nvSpPr>
        <p:spPr>
          <a:xfrm>
            <a:off x="868680" y="1828800"/>
            <a:ext cx="731520" cy="73152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14" y="1989734"/>
            <a:ext cx="409651" cy="40965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68680" y="274320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42%</a:t>
            </a:r>
            <a:endParaRPr lang="en-US" sz="4800" dirty="0"/>
          </a:p>
        </p:txBody>
      </p:sp>
      <p:sp>
        <p:nvSpPr>
          <p:cNvPr id="11" name="Text 7"/>
          <p:cNvSpPr txBox="1"/>
          <p:nvPr/>
        </p:nvSpPr>
        <p:spPr>
          <a:xfrm>
            <a:off x="868680" y="3657600"/>
            <a:ext cx="329184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смертность в госпитале в Скутари к февралю 1855 года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892040" y="1527048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5440680" y="1508760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Большинство солдат умирали не от ран, а от болезней, которые можно было предотвратить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892040" y="2251456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5440680" y="2233168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Смертность снизилась после того, как санитарная комиссия (март 1855) исправила канализацию и вентиляцию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4892040" y="2975864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5440680" y="2957576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Диаграмма помогла убедить правительство провести санитарные реформы</a:t>
            </a:r>
            <a:endParaRPr lang="en-US" sz="1600" dirty="0"/>
          </a:p>
        </p:txBody>
      </p:sp>
      <p:sp>
        <p:nvSpPr>
          <p:cNvPr id="18" name="Shape 14"/>
          <p:cNvSpPr/>
          <p:nvPr/>
        </p:nvSpPr>
        <p:spPr>
          <a:xfrm>
            <a:off x="4892040" y="3773424"/>
            <a:ext cx="6751015" cy="1031748"/>
          </a:xfrm>
          <a:prstGeom prst="roundRect">
            <a:avLst>
              <a:gd name="adj" fmla="val 15953"/>
            </a:avLst>
          </a:prstGeom>
          <a:solidFill>
            <a:srgbClr val="061514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5120640" y="3883152"/>
            <a:ext cx="6293815" cy="8122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ВЫВОД ДЛЯ РУКОВОДИТЕЛЯ
</a:t>
            </a:r>
            <a:pPr indent="0" marL="0">
              <a:buNone/>
            </a:pPr>
            <a:r>
              <a:rPr lang="en-US" sz="15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Рисунок для руководителей: одна картинка показала, на что тратить ресурсы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4892040" y="5943600"/>
            <a:ext cx="67510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Источник: National Army Museum · Understanding Uncertainty (D. Spiegelhalter)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СХЕМА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Шарль Минар: поход Наполеона в Россию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931920" cy="4709160"/>
          </a:xfrm>
          <a:prstGeom prst="roundRect">
            <a:avLst>
              <a:gd name="adj" fmla="val 5814"/>
            </a:avLst>
          </a:prstGeom>
          <a:solidFill>
            <a:srgbClr val="E7F6F3"/>
          </a:solidFill>
          <a:ln/>
        </p:spPr>
      </p:sp>
      <p:sp>
        <p:nvSpPr>
          <p:cNvPr id="8" name="Shape 5"/>
          <p:cNvSpPr/>
          <p:nvPr/>
        </p:nvSpPr>
        <p:spPr>
          <a:xfrm>
            <a:off x="868680" y="1828800"/>
            <a:ext cx="731520" cy="73152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14" y="1989734"/>
            <a:ext cx="409651" cy="40965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68680" y="274320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422 000</a:t>
            </a:r>
            <a:endParaRPr lang="en-US" sz="4800" dirty="0"/>
          </a:p>
        </p:txBody>
      </p:sp>
      <p:sp>
        <p:nvSpPr>
          <p:cNvPr id="11" name="Text 7"/>
          <p:cNvSpPr txBox="1"/>
          <p:nvPr/>
        </p:nvSpPr>
        <p:spPr>
          <a:xfrm>
            <a:off x="868680" y="3657600"/>
            <a:ext cx="329184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солдат вышли в поход; вернулись около 10 000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892040" y="1527048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5440680" y="1508760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Ширина полосы — численность армии: она тает на глазах по пути к Москве и обратно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892040" y="2251456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5440680" y="2233168"/>
            <a:ext cx="62023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Внизу — шкала температуры на обратном пути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4892040" y="2891536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5440680" y="2873248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Одна схема: численность, место, направление, температура и время</a:t>
            </a:r>
            <a:endParaRPr lang="en-US" sz="1600" dirty="0"/>
          </a:p>
        </p:txBody>
      </p:sp>
      <p:sp>
        <p:nvSpPr>
          <p:cNvPr id="18" name="Shape 14"/>
          <p:cNvSpPr/>
          <p:nvPr/>
        </p:nvSpPr>
        <p:spPr>
          <a:xfrm>
            <a:off x="4892040" y="3689096"/>
            <a:ext cx="6751015" cy="1031748"/>
          </a:xfrm>
          <a:prstGeom prst="roundRect">
            <a:avLst>
              <a:gd name="adj" fmla="val 15953"/>
            </a:avLst>
          </a:prstGeom>
          <a:solidFill>
            <a:srgbClr val="061514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5120640" y="3798824"/>
            <a:ext cx="6293815" cy="8122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ВЫВОД ДЛЯ РУКОВОДИТЕЛЯ
</a:t>
            </a:r>
            <a:pPr indent="0" marL="0">
              <a:buNone/>
            </a:pPr>
            <a:r>
              <a:rPr lang="en-US" sz="15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Хороший рисунок соединяет несколько показателей — и история читается без пояснений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4892040" y="5943600"/>
            <a:ext cx="67510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Источник: historyofinformation.com · Open Culture (2019)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четырёх отделений одинаковые средние, разброс и корреляция (r = 0,816). Эти отделения похожи?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745488"/>
            <a:ext cx="6720840" cy="4472432"/>
          </a:xfrm>
          <a:prstGeom prst="roundRect">
            <a:avLst>
              <a:gd name="adj" fmla="val 286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477516"/>
            <a:ext cx="6446520" cy="3008376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7589520" y="1745488"/>
            <a:ext cx="4053535" cy="709676"/>
          </a:xfrm>
          <a:prstGeom prst="roundRect">
            <a:avLst>
              <a:gd name="adj" fmla="val 1546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7754112" y="187172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2" name="Text 8"/>
          <p:cNvSpPr txBox="1"/>
          <p:nvPr/>
        </p:nvSpPr>
        <p:spPr>
          <a:xfrm>
            <a:off x="8412480" y="1745488"/>
            <a:ext cx="3047695" cy="7096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Да, одинаковые: все цифры совпадают</a:t>
            </a:r>
            <a:endParaRPr lang="en-US" sz="1700" dirty="0"/>
          </a:p>
        </p:txBody>
      </p:sp>
      <p:sp>
        <p:nvSpPr>
          <p:cNvPr id="13" name="Shape 9"/>
          <p:cNvSpPr/>
          <p:nvPr/>
        </p:nvSpPr>
        <p:spPr>
          <a:xfrm>
            <a:off x="7589520" y="2583180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7754112" y="268376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5" name="Text 11"/>
          <p:cNvSpPr txBox="1"/>
          <p:nvPr/>
        </p:nvSpPr>
        <p:spPr>
          <a:xfrm>
            <a:off x="8412480" y="2583180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Нет, они разные</a:t>
            </a:r>
            <a:endParaRPr lang="en-US" sz="1700" dirty="0"/>
          </a:p>
        </p:txBody>
      </p:sp>
      <p:sp>
        <p:nvSpPr>
          <p:cNvPr id="16" name="Shape 12"/>
          <p:cNvSpPr/>
          <p:nvPr/>
        </p:nvSpPr>
        <p:spPr>
          <a:xfrm>
            <a:off x="7589520" y="3369564"/>
            <a:ext cx="4053535" cy="709676"/>
          </a:xfrm>
          <a:prstGeom prst="roundRect">
            <a:avLst>
              <a:gd name="adj" fmla="val 1546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7754112" y="3495802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8" name="Text 14"/>
          <p:cNvSpPr txBox="1"/>
          <p:nvPr/>
        </p:nvSpPr>
        <p:spPr>
          <a:xfrm>
            <a:off x="8412480" y="3369564"/>
            <a:ext cx="3047695" cy="7096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Нельзя сказать без новых данных</a:t>
            </a:r>
            <a:endParaRPr lang="en-US" sz="17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четырёх отделений одинаковые средние, разброс и корреляция (r = 0,816). Эти отделения похожи?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745488"/>
            <a:ext cx="6720840" cy="4472432"/>
          </a:xfrm>
          <a:prstGeom prst="roundRect">
            <a:avLst>
              <a:gd name="adj" fmla="val 286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477516"/>
            <a:ext cx="6446520" cy="3008376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7589520" y="1745488"/>
            <a:ext cx="4053535" cy="709676"/>
          </a:xfrm>
          <a:prstGeom prst="roundRect">
            <a:avLst>
              <a:gd name="adj" fmla="val 1546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7754112" y="187172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1" name="Text 7"/>
          <p:cNvSpPr txBox="1"/>
          <p:nvPr/>
        </p:nvSpPr>
        <p:spPr>
          <a:xfrm>
            <a:off x="8412480" y="1745488"/>
            <a:ext cx="3047695" cy="7096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Да, одинаковые: все цифры совпадают</a:t>
            </a:r>
            <a:endParaRPr lang="en-US" sz="1700" dirty="0"/>
          </a:p>
        </p:txBody>
      </p:sp>
      <p:sp>
        <p:nvSpPr>
          <p:cNvPr id="12" name="Shape 8"/>
          <p:cNvSpPr/>
          <p:nvPr/>
        </p:nvSpPr>
        <p:spPr>
          <a:xfrm>
            <a:off x="7589520" y="2583180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7754112" y="268376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4" name="Text 10"/>
          <p:cNvSpPr txBox="1"/>
          <p:nvPr/>
        </p:nvSpPr>
        <p:spPr>
          <a:xfrm>
            <a:off x="8412480" y="2583180"/>
            <a:ext cx="249905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Нет, они разные</a:t>
            </a:r>
            <a:endParaRPr lang="en-US" sz="1700" dirty="0"/>
          </a:p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127" y="2711196"/>
            <a:ext cx="402336" cy="402336"/>
          </a:xfrm>
          <a:prstGeom prst="rect">
            <a:avLst/>
          </a:prstGeom>
        </p:spPr>
      </p:pic>
      <p:sp>
        <p:nvSpPr>
          <p:cNvPr id="16" name="Shape 11"/>
          <p:cNvSpPr/>
          <p:nvPr/>
        </p:nvSpPr>
        <p:spPr>
          <a:xfrm>
            <a:off x="7589520" y="3369564"/>
            <a:ext cx="4053535" cy="709676"/>
          </a:xfrm>
          <a:prstGeom prst="roundRect">
            <a:avLst>
              <a:gd name="adj" fmla="val 1546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Text 12"/>
          <p:cNvSpPr/>
          <p:nvPr/>
        </p:nvSpPr>
        <p:spPr>
          <a:xfrm>
            <a:off x="7754112" y="3495802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8" name="Text 13"/>
          <p:cNvSpPr txBox="1"/>
          <p:nvPr/>
        </p:nvSpPr>
        <p:spPr>
          <a:xfrm>
            <a:off x="8412480" y="3369564"/>
            <a:ext cx="3047695" cy="7096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Нельзя сказать без новых данных</a:t>
            </a:r>
            <a:endParaRPr lang="en-US" sz="1700" dirty="0"/>
          </a:p>
        </p:txBody>
      </p:sp>
      <p:sp>
        <p:nvSpPr>
          <p:cNvPr id="19" name="Shape 14"/>
          <p:cNvSpPr/>
          <p:nvPr/>
        </p:nvSpPr>
        <p:spPr>
          <a:xfrm>
            <a:off x="7589520" y="4262120"/>
            <a:ext cx="4053535" cy="1944624"/>
          </a:xfrm>
          <a:prstGeom prst="roundRect">
            <a:avLst>
              <a:gd name="adj" fmla="val 6583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7772400" y="4445000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2984" y="4545584"/>
            <a:ext cx="256032" cy="256032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8366760" y="4490720"/>
            <a:ext cx="3093415" cy="1578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Разные: прямая, кривая, выброс, одна крайняя точка. Средние совпадают, а картина — нет. Всегда смотрите на рисунок, не только на средние.</a:t>
            </a:r>
            <a:endParaRPr lang="en-US" sz="1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3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Аналитика в здравоохранении сегодня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803904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Панели, которые помогли — и которые не помогли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3 ИЗ 7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Почему глаз быстрее таблицы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2305986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2305986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Картинки, которые изменили решения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880452" y="5779008"/>
            <a:ext cx="1464738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80452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Аналитика в здравоохранении сегодня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5454919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5454919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Лаборатория критического чтения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7029385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7029385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Как устроена панель управления и где её сделать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8603851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8603851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Панель нашей аудитории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10178317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10178317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Итоговый тест</a:t>
            </a:r>
            <a:endParaRPr lang="en-US" sz="1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МИРОВАЯ ПАНЕЛЬ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Johns Hopkins: панель COVID-19 для всего мира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931920" cy="4709160"/>
          </a:xfrm>
          <a:prstGeom prst="roundRect">
            <a:avLst>
              <a:gd name="adj" fmla="val 5814"/>
            </a:avLst>
          </a:prstGeom>
          <a:solidFill>
            <a:srgbClr val="E7F6F3"/>
          </a:solidFill>
          <a:ln/>
        </p:spPr>
      </p:sp>
      <p:sp>
        <p:nvSpPr>
          <p:cNvPr id="8" name="Shape 5"/>
          <p:cNvSpPr/>
          <p:nvPr/>
        </p:nvSpPr>
        <p:spPr>
          <a:xfrm>
            <a:off x="868680" y="1828800"/>
            <a:ext cx="731520" cy="73152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14" y="1989734"/>
            <a:ext cx="409651" cy="40965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68680" y="274320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3,6 млрд</a:t>
            </a:r>
            <a:endParaRPr lang="en-US" sz="4800" dirty="0"/>
          </a:p>
        </p:txBody>
      </p:sp>
      <p:sp>
        <p:nvSpPr>
          <p:cNvPr id="11" name="Text 7"/>
          <p:cNvSpPr txBox="1"/>
          <p:nvPr/>
        </p:nvSpPr>
        <p:spPr>
          <a:xfrm>
            <a:off x="868680" y="3657600"/>
            <a:ext cx="329184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просмотров страницы к 1 июня 2022 года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892040" y="1527048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5440680" y="1508760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Запущена 22 января 2020 года — первая общемировая панель по COVID-19, обновлявшаяся в реальном времени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892040" y="2251456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5440680" y="2233168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Главная работа была не в рисовании карты, а в ежедневном сборе и сверке данных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4892040" y="2975864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5440680" y="2957576"/>
            <a:ext cx="62023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Последнее обновление — 10 марта 2023 года</a:t>
            </a:r>
            <a:endParaRPr lang="en-US" sz="1600" dirty="0"/>
          </a:p>
        </p:txBody>
      </p:sp>
      <p:sp>
        <p:nvSpPr>
          <p:cNvPr id="18" name="Shape 14"/>
          <p:cNvSpPr/>
          <p:nvPr/>
        </p:nvSpPr>
        <p:spPr>
          <a:xfrm>
            <a:off x="4892040" y="3689096"/>
            <a:ext cx="6751015" cy="822960"/>
          </a:xfrm>
          <a:prstGeom prst="roundRect">
            <a:avLst>
              <a:gd name="adj" fmla="val 20000"/>
            </a:avLst>
          </a:prstGeom>
          <a:solidFill>
            <a:srgbClr val="061514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5120640" y="3798824"/>
            <a:ext cx="6293815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ВЫВОД ДЛЯ РУКОВОДИТЕЛЯ
</a:t>
            </a:r>
            <a:pPr indent="0" marL="0">
              <a:buNone/>
            </a:pPr>
            <a:r>
              <a:rPr lang="en-US" sz="15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Панели верят, когда надёжны данные за ней, а не когда красив дизайн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4892040" y="5943600"/>
            <a:ext cx="67510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Источник: Lancet Infect Dis 2020; 2022 (Dong, Du, Gardner et al.)</a:t>
            </a:r>
            <a:endParaRPr lang="en-US" sz="1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УПРАВЛЕНИЕ КОЙКАМИ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Центр управления потоками пациентов Johns Hopkins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931920" cy="4709160"/>
          </a:xfrm>
          <a:prstGeom prst="roundRect">
            <a:avLst>
              <a:gd name="adj" fmla="val 5814"/>
            </a:avLst>
          </a:prstGeom>
          <a:solidFill>
            <a:srgbClr val="E7F6F3"/>
          </a:solidFill>
          <a:ln/>
        </p:spPr>
      </p:sp>
      <p:sp>
        <p:nvSpPr>
          <p:cNvPr id="8" name="Shape 5"/>
          <p:cNvSpPr/>
          <p:nvPr/>
        </p:nvSpPr>
        <p:spPr>
          <a:xfrm>
            <a:off x="868680" y="1828800"/>
            <a:ext cx="731520" cy="73152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14" y="1989734"/>
            <a:ext cx="409651" cy="40965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68680" y="274320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30%</a:t>
            </a:r>
            <a:endParaRPr lang="en-US" sz="4800" dirty="0"/>
          </a:p>
        </p:txBody>
      </p:sp>
      <p:sp>
        <p:nvSpPr>
          <p:cNvPr id="11" name="Text 7"/>
          <p:cNvSpPr txBox="1"/>
          <p:nvPr/>
        </p:nvSpPr>
        <p:spPr>
          <a:xfrm>
            <a:off x="868680" y="3657600"/>
            <a:ext cx="329184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быстрее пациенту из приёмного отделения назначают койку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892040" y="1527048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5440680" y="1508760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Стена экранов получает около 500 сообщений в минуту из 14 информационных систем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892040" y="2251456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5440680" y="2233168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Команда в одной комнате видит койки, переводы и выписку и сразу принимает решения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4892040" y="2975864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5440680" y="2957576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Приём сложных пациентов из других больниц вырос на 60%, выписка до полудня — на 21%</a:t>
            </a:r>
            <a:endParaRPr lang="en-US" sz="1600" dirty="0"/>
          </a:p>
        </p:txBody>
      </p:sp>
      <p:sp>
        <p:nvSpPr>
          <p:cNvPr id="18" name="Shape 14"/>
          <p:cNvSpPr/>
          <p:nvPr/>
        </p:nvSpPr>
        <p:spPr>
          <a:xfrm>
            <a:off x="4892040" y="3773424"/>
            <a:ext cx="6751015" cy="822960"/>
          </a:xfrm>
          <a:prstGeom prst="roundRect">
            <a:avLst>
              <a:gd name="adj" fmla="val 20000"/>
            </a:avLst>
          </a:prstGeom>
          <a:solidFill>
            <a:srgbClr val="061514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5120640" y="3883152"/>
            <a:ext cx="6293815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ВЫВОД ДЛЯ РУКОВОДИТЕЛЯ
</a:t>
            </a:r>
            <a:pPr indent="0" marL="0">
              <a:buNone/>
            </a:pPr>
            <a:r>
              <a:rPr lang="en-US" sz="15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Панель работает, когда рядом с экраном есть люди с правом решать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4892040" y="5943600"/>
            <a:ext cx="67510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Источник: Johns Hopkins Medicine (2016; 2021) · Newswise</a:t>
            </a:r>
            <a:endParaRPr lang="en-US" sz="1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АНАЛИТИКА В ЗДРАВООХРАНЕНИИ СЕГОДНЯ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Работает, если меняются процессы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5387188" cy="3648456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822960" y="1783080"/>
            <a:ext cx="548640" cy="548640"/>
          </a:xfrm>
          <a:prstGeom prst="roundRect">
            <a:avLst>
              <a:gd name="adj" fmla="val 24000"/>
            </a:avLst>
          </a:prstGeom>
          <a:solidFill>
            <a:srgbClr val="FBE3E1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661" y="1903781"/>
            <a:ext cx="307238" cy="307238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554480" y="1783080"/>
            <a:ext cx="41070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A83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Брэдфорд, Англия, 2018–2021: экран есть, эффекта нет</a:t>
            </a:r>
            <a:endParaRPr lang="en-US" sz="2100" dirty="0"/>
          </a:p>
        </p:txBody>
      </p:sp>
      <p:sp>
        <p:nvSpPr>
          <p:cNvPr id="11" name="Shape 7"/>
          <p:cNvSpPr/>
          <p:nvPr/>
        </p:nvSpPr>
        <p:spPr>
          <a:xfrm>
            <a:off x="1024128" y="2747772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1371600" y="2651760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Изучено более 400 тысяч госпитализаций и обращений в приёмное отделение</a:t>
            </a:r>
            <a:endParaRPr lang="en-US" sz="1800" dirty="0"/>
          </a:p>
        </p:txBody>
      </p:sp>
      <p:sp>
        <p:nvSpPr>
          <p:cNvPr id="13" name="Shape 9"/>
          <p:cNvSpPr/>
          <p:nvPr/>
        </p:nvSpPr>
        <p:spPr>
          <a:xfrm>
            <a:off x="1024128" y="3506724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371600" y="3410712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Средний срок пребывания значимо не сократился</a:t>
            </a:r>
            <a:endParaRPr lang="en-US" sz="1800" dirty="0"/>
          </a:p>
        </p:txBody>
      </p:sp>
      <p:sp>
        <p:nvSpPr>
          <p:cNvPr id="15" name="Shape 11"/>
          <p:cNvSpPr/>
          <p:nvPr/>
        </p:nvSpPr>
        <p:spPr>
          <a:xfrm>
            <a:off x="1024128" y="4265676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1371600" y="4169664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Ожидание в приёмном отделении на последнем этапе выросло на 62 минуты</a:t>
            </a:r>
            <a:endParaRPr lang="en-US" sz="1800" dirty="0"/>
          </a:p>
        </p:txBody>
      </p:sp>
      <p:sp>
        <p:nvSpPr>
          <p:cNvPr id="17" name="Shape 13"/>
          <p:cNvSpPr/>
          <p:nvPr/>
        </p:nvSpPr>
        <p:spPr>
          <a:xfrm>
            <a:off x="6255868" y="1508760"/>
            <a:ext cx="5387188" cy="4407408"/>
          </a:xfrm>
          <a:prstGeom prst="roundRect">
            <a:avLst>
              <a:gd name="adj" fmla="val 2905"/>
            </a:avLst>
          </a:prstGeom>
          <a:solidFill>
            <a:srgbClr val="F3FBF7"/>
          </a:solidFill>
          <a:ln w="12700">
            <a:solidFill>
              <a:srgbClr val="BFE6CF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6530188" y="1783080"/>
            <a:ext cx="548640" cy="54864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0888" y="1903781"/>
            <a:ext cx="307238" cy="307238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7261708" y="1783080"/>
            <a:ext cx="41070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E7A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должно измениться вместе с экраном</a:t>
            </a:r>
            <a:endParaRPr lang="en-US" sz="2100" dirty="0"/>
          </a:p>
        </p:txBody>
      </p:sp>
      <p:sp>
        <p:nvSpPr>
          <p:cNvPr id="21" name="Shape 16"/>
          <p:cNvSpPr/>
          <p:nvPr/>
        </p:nvSpPr>
        <p:spPr>
          <a:xfrm>
            <a:off x="6731356" y="2747772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7078828" y="2651760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Данные вносят сразу и полностью — иначе экран показывает пробелы</a:t>
            </a:r>
            <a:endParaRPr lang="en-US" sz="1800" dirty="0"/>
          </a:p>
        </p:txBody>
      </p:sp>
      <p:sp>
        <p:nvSpPr>
          <p:cNvPr id="23" name="Shape 18"/>
          <p:cNvSpPr/>
          <p:nvPr/>
        </p:nvSpPr>
        <p:spPr>
          <a:xfrm>
            <a:off x="6731356" y="3506724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7078828" y="3410712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экрана есть команда с правом решать: койки, переводы, выписка</a:t>
            </a:r>
            <a:endParaRPr lang="en-US" sz="1800" dirty="0"/>
          </a:p>
        </p:txBody>
      </p:sp>
      <p:sp>
        <p:nvSpPr>
          <p:cNvPr id="25" name="Shape 20"/>
          <p:cNvSpPr/>
          <p:nvPr/>
        </p:nvSpPr>
        <p:spPr>
          <a:xfrm>
            <a:off x="6731356" y="4265676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7078828" y="4169664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Записано, что делаем, когда показатель стал красным</a:t>
            </a:r>
            <a:endParaRPr lang="en-US" sz="1800" dirty="0"/>
          </a:p>
        </p:txBody>
      </p:sp>
      <p:sp>
        <p:nvSpPr>
          <p:cNvPr id="27" name="Shape 22"/>
          <p:cNvSpPr/>
          <p:nvPr/>
        </p:nvSpPr>
        <p:spPr>
          <a:xfrm>
            <a:off x="6731356" y="5024628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7078828" y="4928616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Результат измеряют до и после внедрения</a:t>
            </a:r>
            <a:endParaRPr lang="en-US" sz="18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КАРТА ВОЗ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ВОЗ: карта устойчивости к антибиотикам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931920" cy="4709160"/>
          </a:xfrm>
          <a:prstGeom prst="roundRect">
            <a:avLst>
              <a:gd name="adj" fmla="val 5814"/>
            </a:avLst>
          </a:prstGeom>
          <a:solidFill>
            <a:srgbClr val="E7F6F3"/>
          </a:solidFill>
          <a:ln/>
        </p:spPr>
      </p:sp>
      <p:sp>
        <p:nvSpPr>
          <p:cNvPr id="8" name="Shape 5"/>
          <p:cNvSpPr/>
          <p:nvPr/>
        </p:nvSpPr>
        <p:spPr>
          <a:xfrm>
            <a:off x="868680" y="1828800"/>
            <a:ext cx="731520" cy="73152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14" y="1989734"/>
            <a:ext cx="409651" cy="40965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68680" y="274320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из 6</a:t>
            </a:r>
            <a:endParaRPr lang="en-US" sz="4800" dirty="0"/>
          </a:p>
        </p:txBody>
      </p:sp>
      <p:sp>
        <p:nvSpPr>
          <p:cNvPr id="11" name="Text 7"/>
          <p:cNvSpPr txBox="1"/>
          <p:nvPr/>
        </p:nvSpPr>
        <p:spPr>
          <a:xfrm>
            <a:off x="868680" y="3657600"/>
            <a:ext cx="329184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бактериальных инфекций в 2023 году устойчивы к антибиотикам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892040" y="1527048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5440680" y="1508760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регионах ВОЗ Юго-Восточной Азии и Восточного Средиземноморья — 1 из 3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892040" y="2251456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5440680" y="2233168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Более 40% кишечных палочек и 55% клебсиелл устойчивы к цефалоспоринам 3-го поколения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4892040" y="2975864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5440680" y="2957576"/>
            <a:ext cx="62023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Данные в систему GLASS передают 104 страны (в 2016 году — 25)</a:t>
            </a:r>
            <a:endParaRPr lang="en-US" sz="1600" dirty="0"/>
          </a:p>
        </p:txBody>
      </p:sp>
      <p:sp>
        <p:nvSpPr>
          <p:cNvPr id="18" name="Shape 14"/>
          <p:cNvSpPr/>
          <p:nvPr/>
        </p:nvSpPr>
        <p:spPr>
          <a:xfrm>
            <a:off x="4892040" y="3689096"/>
            <a:ext cx="6751015" cy="1031748"/>
          </a:xfrm>
          <a:prstGeom prst="roundRect">
            <a:avLst>
              <a:gd name="adj" fmla="val 15953"/>
            </a:avLst>
          </a:prstGeom>
          <a:solidFill>
            <a:srgbClr val="061514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5120640" y="3798824"/>
            <a:ext cx="6293815" cy="8122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ВЫВОД ДЛЯ РУКОВОДИТЕЛЯ
</a:t>
            </a:r>
            <a:pPr indent="0" marL="0">
              <a:buNone/>
            </a:pPr>
            <a:r>
              <a:rPr lang="en-US" sz="15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Карта показывает, где привычный антибиотик уже не работает; клинике нужна своя такая статистика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4892040" y="5943600"/>
            <a:ext cx="67510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Источник: WHO, 13.10.2025 · GLASS dashboard</a:t>
            </a:r>
            <a:endParaRPr lang="en-US" sz="10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оценивал грипп по поисковым запросам. Как оценка соотносилась с данными врачей в феврале 2013 года?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Была более чем вдвое выше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Совпала почти точно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Была вдвое ниже</a:t>
            </a:r>
            <a:endParaRPr 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Отличалась не больше чем на 10%</a:t>
            </a:r>
            <a:endParaRPr lang="en-US" sz="24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оценивал грипп по поисковым запросам. Как оценка соотносилась с данными врачей в феврале 2013 года?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836928"/>
            <a:ext cx="389214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Была более чем вдвое выше</a:t>
            </a:r>
            <a:endParaRPr lang="en-US" sz="240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8336" y="2252980"/>
            <a:ext cx="402336" cy="402336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9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Совпала почти точно</a:t>
            </a:r>
            <a:endParaRPr lang="en-US" sz="2400" dirty="0"/>
          </a:p>
        </p:txBody>
      </p:sp>
      <p:sp>
        <p:nvSpPr>
          <p:cNvPr id="14" name="Shape 10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Была вдвое ниже</a:t>
            </a:r>
            <a:endParaRPr lang="en-US" sz="2400" dirty="0"/>
          </a:p>
        </p:txBody>
      </p:sp>
      <p:sp>
        <p:nvSpPr>
          <p:cNvPr id="17" name="Shape 13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5"/>
          <p:cNvSpPr txBox="1"/>
          <p:nvPr/>
        </p:nvSpPr>
        <p:spPr>
          <a:xfrm>
            <a:off x="7019392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Отличалась не больше чем на 10%</a:t>
            </a:r>
            <a:endParaRPr lang="en-US" sz="2400" dirty="0"/>
          </a:p>
        </p:txBody>
      </p:sp>
      <p:sp>
        <p:nvSpPr>
          <p:cNvPr id="20" name="Shape 16"/>
          <p:cNvSpPr/>
          <p:nvPr/>
        </p:nvSpPr>
        <p:spPr>
          <a:xfrm>
            <a:off x="548640" y="4781296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496417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5064760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5009896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Более чем вдвое выше данных CDC. И это не единичный сбой: оценка была завышена в 100 из 108 недель (2011–2013).</a:t>
            </a:r>
            <a:endParaRPr lang="en-US" sz="18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 ДАННЫХ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Flu Trends и FluNet ВОЗ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931920" cy="4709160"/>
          </a:xfrm>
          <a:prstGeom prst="roundRect">
            <a:avLst>
              <a:gd name="adj" fmla="val 5814"/>
            </a:avLst>
          </a:prstGeom>
          <a:solidFill>
            <a:srgbClr val="E7F6F3"/>
          </a:solidFill>
          <a:ln/>
        </p:spPr>
      </p:sp>
      <p:sp>
        <p:nvSpPr>
          <p:cNvPr id="8" name="Shape 5"/>
          <p:cNvSpPr/>
          <p:nvPr/>
        </p:nvSpPr>
        <p:spPr>
          <a:xfrm>
            <a:off x="868680" y="1828800"/>
            <a:ext cx="731520" cy="73152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14" y="1989734"/>
            <a:ext cx="409651" cy="40965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68680" y="274320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 из 108</a:t>
            </a:r>
            <a:endParaRPr lang="en-US" sz="4800" dirty="0"/>
          </a:p>
        </p:txBody>
      </p:sp>
      <p:sp>
        <p:nvSpPr>
          <p:cNvPr id="11" name="Text 7"/>
          <p:cNvSpPr txBox="1"/>
          <p:nvPr/>
        </p:nvSpPr>
        <p:spPr>
          <a:xfrm>
            <a:off x="868680" y="3657600"/>
            <a:ext cx="329184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недель Google Flu Trends завышал оценку гриппа (2011–2013)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892040" y="1527048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5440680" y="1508760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Оценку строили по поисковым запросам людей, а не по данным врачей и лабораторий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892040" y="2251456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5440680" y="2233168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феврале 2013 года оценка более чем вдвое превысила данные врачей (CDC)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4892040" y="2975864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5440680" y="2957576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FluNet ВОЗ с 1997 года показывает еженедельные лабораторные данные национальных центров</a:t>
            </a:r>
            <a:endParaRPr lang="en-US" sz="1600" dirty="0"/>
          </a:p>
        </p:txBody>
      </p:sp>
      <p:sp>
        <p:nvSpPr>
          <p:cNvPr id="18" name="Shape 14"/>
          <p:cNvSpPr/>
          <p:nvPr/>
        </p:nvSpPr>
        <p:spPr>
          <a:xfrm>
            <a:off x="4892040" y="3773424"/>
            <a:ext cx="6751015" cy="1031748"/>
          </a:xfrm>
          <a:prstGeom prst="roundRect">
            <a:avLst>
              <a:gd name="adj" fmla="val 15953"/>
            </a:avLst>
          </a:prstGeom>
          <a:solidFill>
            <a:srgbClr val="061514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5120640" y="3883152"/>
            <a:ext cx="6293815" cy="8122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ВЫВОД ДЛЯ РУКОВОДИТЕЛЯ
</a:t>
            </a:r>
            <a:pPr indent="0" marL="0">
              <a:buNone/>
            </a:pPr>
            <a:r>
              <a:rPr lang="en-US" sz="15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Панель надёжна настолько, насколько надёжен её источник: «больших» данных мало, нужны точные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4892040" y="5943600"/>
            <a:ext cx="67510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Источник: Lazer et al., Science 343:1203 (2014) · WHO FluNet</a:t>
            </a:r>
            <a:endParaRPr lang="en-US" sz="10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КОНТРОЛЬ КАЧЕСТВА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Бристоль и Шипман: графики, которые видят отклонение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931920" cy="4709160"/>
          </a:xfrm>
          <a:prstGeom prst="roundRect">
            <a:avLst>
              <a:gd name="adj" fmla="val 5814"/>
            </a:avLst>
          </a:prstGeom>
          <a:solidFill>
            <a:srgbClr val="E7F6F3"/>
          </a:solidFill>
          <a:ln/>
        </p:spPr>
      </p:sp>
      <p:sp>
        <p:nvSpPr>
          <p:cNvPr id="8" name="Shape 5"/>
          <p:cNvSpPr/>
          <p:nvPr/>
        </p:nvSpPr>
        <p:spPr>
          <a:xfrm>
            <a:off x="868680" y="1828800"/>
            <a:ext cx="731520" cy="73152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14" y="1989734"/>
            <a:ext cx="409651" cy="40965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68680" y="274320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30–35</a:t>
            </a:r>
            <a:endParaRPr lang="en-US" sz="4800" dirty="0"/>
          </a:p>
        </p:txBody>
      </p:sp>
      <p:sp>
        <p:nvSpPr>
          <p:cNvPr id="11" name="Text 7"/>
          <p:cNvSpPr txBox="1"/>
          <p:nvPr/>
        </p:nvSpPr>
        <p:spPr>
          <a:xfrm>
            <a:off x="868680" y="3657600"/>
            <a:ext cx="329184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детей до 1 года умерли сверх ожидаемого (Бристоль, 1991–1995)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892040" y="1527048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5440680" y="1508760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«Воронка» сравнивает больницы с учётом их размера: выброс это или малое число случаев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892040" y="2251456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5440680" y="2233168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Расследование установило: семейный врач Гарольд Шипман убил 215 пациентов (1975–1998)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4892040" y="2975864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5440680" y="2957576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Накопительный график «смерти против ожидаемых» (CUSUM) за 1993–1999 годы подал сигнал и по нему</a:t>
            </a:r>
            <a:endParaRPr lang="en-US" sz="1600" dirty="0"/>
          </a:p>
        </p:txBody>
      </p:sp>
      <p:sp>
        <p:nvSpPr>
          <p:cNvPr id="18" name="Shape 14"/>
          <p:cNvSpPr/>
          <p:nvPr/>
        </p:nvSpPr>
        <p:spPr>
          <a:xfrm>
            <a:off x="4892040" y="3773424"/>
            <a:ext cx="6751015" cy="1031748"/>
          </a:xfrm>
          <a:prstGeom prst="roundRect">
            <a:avLst>
              <a:gd name="adj" fmla="val 15953"/>
            </a:avLst>
          </a:prstGeom>
          <a:solidFill>
            <a:srgbClr val="061514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5120640" y="3883152"/>
            <a:ext cx="6293815" cy="8122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ВЫВОД ДЛЯ РУКОВОДИТЕЛЯ
</a:t>
            </a:r>
            <a:pPr indent="0" marL="0">
              <a:buNone/>
            </a:pPr>
            <a:r>
              <a:rPr lang="en-US" sz="15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Сравнивайте с ожидаемым и следите за накоплением — помесячные таблицы такое скрывают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4892040" y="5943600"/>
            <a:ext cx="67510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Источник: Bristol Royal Infirmary Inquiry (2001) · Aylin et al., Lancet 2003 · BJGP 2008</a:t>
            </a:r>
            <a:endParaRPr lang="en-US" sz="10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4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Лаборатория критического чтения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803904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Обрезанная ось, ложная причина и парадокс средних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4 ИЗ 7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Почему глаз быстрее таблицы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2305986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2305986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Картинки, которые изменили решения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880452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80452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Аналитика в здравоохранении сегодня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5454919" y="5779008"/>
            <a:ext cx="1464738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5454919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Лаборатория критического чтения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7029385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7029385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Как устроена панель управления и где её сделать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8603851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8603851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Панель нашей аудитории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10178317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10178317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Итоговый тест</a:t>
            </a:r>
            <a:endParaRPr lang="en-US" sz="10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ВОПРОС ДЛЯ РАЗМЫШЛЕНИЯ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Удовлетворённость пациентов (учебные данные). На глаз: во сколько раз выше столбец 2026 года?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745488"/>
            <a:ext cx="6720840" cy="4472432"/>
          </a:xfrm>
          <a:prstGeom prst="roundRect">
            <a:avLst>
              <a:gd name="adj" fmla="val 286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graphicFrame>
        <p:nvGraphicFramePr>
          <p:cNvPr id="8" name="Chart 0" descr=""/>
          <p:cNvGraphicFramePr/>
          <p:nvPr/>
        </p:nvGraphicFramePr>
        <p:xfrm>
          <a:off x="685800" y="1882648"/>
          <a:ext cx="6446520" cy="4198112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9" name="Shape 5"/>
          <p:cNvSpPr/>
          <p:nvPr/>
        </p:nvSpPr>
        <p:spPr>
          <a:xfrm>
            <a:off x="7589520" y="1745488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7754112" y="1846072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1" name="Text 7"/>
          <p:cNvSpPr txBox="1"/>
          <p:nvPr/>
        </p:nvSpPr>
        <p:spPr>
          <a:xfrm>
            <a:off x="8412480" y="1745488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Почти одинаковые</a:t>
            </a:r>
            <a:endParaRPr lang="en-US" sz="1700" dirty="0"/>
          </a:p>
        </p:txBody>
      </p:sp>
      <p:sp>
        <p:nvSpPr>
          <p:cNvPr id="12" name="Shape 8"/>
          <p:cNvSpPr/>
          <p:nvPr/>
        </p:nvSpPr>
        <p:spPr>
          <a:xfrm>
            <a:off x="7589520" y="2531872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7754112" y="26324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4" name="Text 10"/>
          <p:cNvSpPr txBox="1"/>
          <p:nvPr/>
        </p:nvSpPr>
        <p:spPr>
          <a:xfrm>
            <a:off x="8412480" y="2531872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Примерно в 1,5 раза</a:t>
            </a:r>
            <a:endParaRPr lang="en-US" sz="1700" dirty="0"/>
          </a:p>
        </p:txBody>
      </p:sp>
      <p:sp>
        <p:nvSpPr>
          <p:cNvPr id="15" name="Shape 11"/>
          <p:cNvSpPr/>
          <p:nvPr/>
        </p:nvSpPr>
        <p:spPr>
          <a:xfrm>
            <a:off x="7589520" y="3318256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7754112" y="341884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7" name="Text 13"/>
          <p:cNvSpPr txBox="1"/>
          <p:nvPr/>
        </p:nvSpPr>
        <p:spPr>
          <a:xfrm>
            <a:off x="8412480" y="3318256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Примерно в 2 раза</a:t>
            </a:r>
            <a:endParaRPr lang="en-US" sz="1700" dirty="0"/>
          </a:p>
        </p:txBody>
      </p:sp>
      <p:sp>
        <p:nvSpPr>
          <p:cNvPr id="18" name="Shape 14"/>
          <p:cNvSpPr/>
          <p:nvPr/>
        </p:nvSpPr>
        <p:spPr>
          <a:xfrm>
            <a:off x="7589520" y="4104640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7754112" y="420522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20" name="Text 16"/>
          <p:cNvSpPr txBox="1"/>
          <p:nvPr/>
        </p:nvSpPr>
        <p:spPr>
          <a:xfrm>
            <a:off x="8412480" y="4104640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Примерно в 4 раза</a:t>
            </a:r>
            <a:endParaRPr lang="en-US" sz="17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 же диаграмма, ось от нуля. Насколько удовлетворённость выросла на самом деле?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745488"/>
            <a:ext cx="6720840" cy="4472432"/>
          </a:xfrm>
          <a:prstGeom prst="roundRect">
            <a:avLst>
              <a:gd name="adj" fmla="val 286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graphicFrame>
        <p:nvGraphicFramePr>
          <p:cNvPr id="9" name="Chart 0" descr=""/>
          <p:cNvGraphicFramePr/>
          <p:nvPr/>
        </p:nvGraphicFramePr>
        <p:xfrm>
          <a:off x="685800" y="1882648"/>
          <a:ext cx="6446520" cy="4198112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0" name="Shape 6"/>
          <p:cNvSpPr/>
          <p:nvPr/>
        </p:nvSpPr>
        <p:spPr>
          <a:xfrm>
            <a:off x="7589520" y="1745488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7754112" y="1846072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2" name="Text 8"/>
          <p:cNvSpPr txBox="1"/>
          <p:nvPr/>
        </p:nvSpPr>
        <p:spPr>
          <a:xfrm>
            <a:off x="8412480" y="1745488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Примерно в 4 раза</a:t>
            </a:r>
            <a:endParaRPr lang="en-US" sz="1700" dirty="0"/>
          </a:p>
        </p:txBody>
      </p:sp>
      <p:sp>
        <p:nvSpPr>
          <p:cNvPr id="13" name="Shape 9"/>
          <p:cNvSpPr/>
          <p:nvPr/>
        </p:nvSpPr>
        <p:spPr>
          <a:xfrm>
            <a:off x="7589520" y="2531872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7754112" y="26324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5" name="Text 11"/>
          <p:cNvSpPr txBox="1"/>
          <p:nvPr/>
        </p:nvSpPr>
        <p:spPr>
          <a:xfrm>
            <a:off x="8412480" y="2531872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3 процентных пункта</a:t>
            </a:r>
            <a:endParaRPr lang="en-US" sz="1700" dirty="0"/>
          </a:p>
        </p:txBody>
      </p:sp>
      <p:sp>
        <p:nvSpPr>
          <p:cNvPr id="16" name="Shape 12"/>
          <p:cNvSpPr/>
          <p:nvPr/>
        </p:nvSpPr>
        <p:spPr>
          <a:xfrm>
            <a:off x="7589520" y="3318256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7754112" y="341884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8" name="Text 14"/>
          <p:cNvSpPr txBox="1"/>
          <p:nvPr/>
        </p:nvSpPr>
        <p:spPr>
          <a:xfrm>
            <a:off x="8412480" y="3318256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30%</a:t>
            </a:r>
            <a:endParaRPr lang="en-US" sz="1700" dirty="0"/>
          </a:p>
        </p:txBody>
      </p:sp>
      <p:sp>
        <p:nvSpPr>
          <p:cNvPr id="19" name="Shape 15"/>
          <p:cNvSpPr/>
          <p:nvPr/>
        </p:nvSpPr>
        <p:spPr>
          <a:xfrm>
            <a:off x="7589520" y="4104640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7754112" y="420522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21" name="Text 17"/>
          <p:cNvSpPr txBox="1"/>
          <p:nvPr/>
        </p:nvSpPr>
        <p:spPr>
          <a:xfrm>
            <a:off x="8412480" y="4104640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изменилась</a:t>
            </a:r>
            <a:endParaRPr lang="en-US" sz="17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 же диаграмма, ось от нуля. Насколько удовлетворённость выросла на самом деле?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745488"/>
            <a:ext cx="6720840" cy="4472432"/>
          </a:xfrm>
          <a:prstGeom prst="roundRect">
            <a:avLst>
              <a:gd name="adj" fmla="val 286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graphicFrame>
        <p:nvGraphicFramePr>
          <p:cNvPr id="8" name="Chart 0" descr=""/>
          <p:cNvGraphicFramePr/>
          <p:nvPr/>
        </p:nvGraphicFramePr>
        <p:xfrm>
          <a:off x="685800" y="1882648"/>
          <a:ext cx="6446520" cy="4198112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9" name="Shape 5"/>
          <p:cNvSpPr/>
          <p:nvPr/>
        </p:nvSpPr>
        <p:spPr>
          <a:xfrm>
            <a:off x="7589520" y="1745488"/>
            <a:ext cx="4053535" cy="565150"/>
          </a:xfrm>
          <a:prstGeom prst="roundRect">
            <a:avLst>
              <a:gd name="adj" fmla="val 1941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7754112" y="1818640"/>
            <a:ext cx="418846" cy="418846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600" dirty="0"/>
          </a:p>
        </p:txBody>
      </p:sp>
      <p:sp>
        <p:nvSpPr>
          <p:cNvPr id="11" name="Text 7"/>
          <p:cNvSpPr txBox="1"/>
          <p:nvPr/>
        </p:nvSpPr>
        <p:spPr>
          <a:xfrm>
            <a:off x="8374126" y="1745488"/>
            <a:ext cx="3086049" cy="565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Примерно в 4 раза</a:t>
            </a:r>
            <a:endParaRPr lang="en-US" sz="1700" dirty="0"/>
          </a:p>
        </p:txBody>
      </p:sp>
      <p:sp>
        <p:nvSpPr>
          <p:cNvPr id="12" name="Shape 8"/>
          <p:cNvSpPr/>
          <p:nvPr/>
        </p:nvSpPr>
        <p:spPr>
          <a:xfrm>
            <a:off x="7589520" y="2438654"/>
            <a:ext cx="4053535" cy="565150"/>
          </a:xfrm>
          <a:prstGeom prst="roundRect">
            <a:avLst>
              <a:gd name="adj" fmla="val 19416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7754112" y="2511806"/>
            <a:ext cx="418846" cy="418846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600" dirty="0"/>
          </a:p>
        </p:txBody>
      </p:sp>
      <p:sp>
        <p:nvSpPr>
          <p:cNvPr id="14" name="Text 10"/>
          <p:cNvSpPr txBox="1"/>
          <p:nvPr/>
        </p:nvSpPr>
        <p:spPr>
          <a:xfrm>
            <a:off x="8374126" y="2438654"/>
            <a:ext cx="2537409" cy="565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3 процентных пункта</a:t>
            </a:r>
            <a:endParaRPr lang="en-US" sz="17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127" y="2520061"/>
            <a:ext cx="402336" cy="402336"/>
          </a:xfrm>
          <a:prstGeom prst="rect">
            <a:avLst/>
          </a:prstGeom>
        </p:spPr>
      </p:pic>
      <p:sp>
        <p:nvSpPr>
          <p:cNvPr id="16" name="Shape 11"/>
          <p:cNvSpPr/>
          <p:nvPr/>
        </p:nvSpPr>
        <p:spPr>
          <a:xfrm>
            <a:off x="7589520" y="3131820"/>
            <a:ext cx="4053535" cy="565150"/>
          </a:xfrm>
          <a:prstGeom prst="roundRect">
            <a:avLst>
              <a:gd name="adj" fmla="val 1941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Text 12"/>
          <p:cNvSpPr/>
          <p:nvPr/>
        </p:nvSpPr>
        <p:spPr>
          <a:xfrm>
            <a:off x="7754112" y="3204972"/>
            <a:ext cx="418846" cy="418846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600" dirty="0"/>
          </a:p>
        </p:txBody>
      </p:sp>
      <p:sp>
        <p:nvSpPr>
          <p:cNvPr id="18" name="Text 13"/>
          <p:cNvSpPr txBox="1"/>
          <p:nvPr/>
        </p:nvSpPr>
        <p:spPr>
          <a:xfrm>
            <a:off x="8374126" y="3131820"/>
            <a:ext cx="3086049" cy="565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30%</a:t>
            </a:r>
            <a:endParaRPr lang="en-US" sz="1700" dirty="0"/>
          </a:p>
        </p:txBody>
      </p:sp>
      <p:sp>
        <p:nvSpPr>
          <p:cNvPr id="19" name="Shape 14"/>
          <p:cNvSpPr/>
          <p:nvPr/>
        </p:nvSpPr>
        <p:spPr>
          <a:xfrm>
            <a:off x="7589520" y="3824986"/>
            <a:ext cx="4053535" cy="565150"/>
          </a:xfrm>
          <a:prstGeom prst="roundRect">
            <a:avLst>
              <a:gd name="adj" fmla="val 1941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7754112" y="3898138"/>
            <a:ext cx="418846" cy="418846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600" dirty="0"/>
          </a:p>
        </p:txBody>
      </p:sp>
      <p:sp>
        <p:nvSpPr>
          <p:cNvPr id="21" name="Text 16"/>
          <p:cNvSpPr txBox="1"/>
          <p:nvPr/>
        </p:nvSpPr>
        <p:spPr>
          <a:xfrm>
            <a:off x="8374126" y="3824986"/>
            <a:ext cx="3086049" cy="565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изменилась</a:t>
            </a:r>
            <a:endParaRPr lang="en-US" sz="1700" dirty="0"/>
          </a:p>
        </p:txBody>
      </p:sp>
      <p:sp>
        <p:nvSpPr>
          <p:cNvPr id="22" name="Shape 17"/>
          <p:cNvSpPr/>
          <p:nvPr/>
        </p:nvSpPr>
        <p:spPr>
          <a:xfrm>
            <a:off x="7589520" y="4573016"/>
            <a:ext cx="4053535" cy="1619250"/>
          </a:xfrm>
          <a:prstGeom prst="roundRect">
            <a:avLst>
              <a:gd name="adj" fmla="val 7906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7772400" y="475589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4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2984" y="4856480"/>
            <a:ext cx="256032" cy="256032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366760" y="4801616"/>
            <a:ext cx="3093415" cy="12534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3 процентных пункта: 92% → 95%. На прошлом рисунке ось начиналась с 91%, поэтому столбец казался в 4 раза выше.</a:t>
            </a:r>
            <a:endParaRPr lang="en-US" sz="15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районах, где больше врачей на 10 000 жителей, выше больничная летальность. Какой вывод верный?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745488"/>
            <a:ext cx="6720840" cy="4472432"/>
          </a:xfrm>
          <a:prstGeom prst="roundRect">
            <a:avLst>
              <a:gd name="adj" fmla="val 286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477516"/>
            <a:ext cx="6446520" cy="3008376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7589520" y="1745488"/>
            <a:ext cx="4053535" cy="709676"/>
          </a:xfrm>
          <a:prstGeom prst="roundRect">
            <a:avLst>
              <a:gd name="adj" fmla="val 1546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7754112" y="187172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2" name="Text 8"/>
          <p:cNvSpPr txBox="1"/>
          <p:nvPr/>
        </p:nvSpPr>
        <p:spPr>
          <a:xfrm>
            <a:off x="8412480" y="1745488"/>
            <a:ext cx="3047695" cy="7096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Нужно сократить число врачей</a:t>
            </a:r>
            <a:endParaRPr lang="en-US" sz="1700" dirty="0"/>
          </a:p>
        </p:txBody>
      </p:sp>
      <p:sp>
        <p:nvSpPr>
          <p:cNvPr id="13" name="Shape 9"/>
          <p:cNvSpPr/>
          <p:nvPr/>
        </p:nvSpPr>
        <p:spPr>
          <a:xfrm>
            <a:off x="7589520" y="2583180"/>
            <a:ext cx="4053535" cy="709676"/>
          </a:xfrm>
          <a:prstGeom prst="roundRect">
            <a:avLst>
              <a:gd name="adj" fmla="val 1546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7754112" y="270941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5" name="Text 11"/>
          <p:cNvSpPr txBox="1"/>
          <p:nvPr/>
        </p:nvSpPr>
        <p:spPr>
          <a:xfrm>
            <a:off x="8412480" y="2583180"/>
            <a:ext cx="3047695" cy="7096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Врачи повышают летальность</a:t>
            </a:r>
            <a:endParaRPr lang="en-US" sz="1700" dirty="0"/>
          </a:p>
        </p:txBody>
      </p:sp>
      <p:sp>
        <p:nvSpPr>
          <p:cNvPr id="16" name="Shape 12"/>
          <p:cNvSpPr/>
          <p:nvPr/>
        </p:nvSpPr>
        <p:spPr>
          <a:xfrm>
            <a:off x="7589520" y="3420872"/>
            <a:ext cx="4053535" cy="973074"/>
          </a:xfrm>
          <a:prstGeom prst="roundRect">
            <a:avLst>
              <a:gd name="adj" fmla="val 1127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7754112" y="3678809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8" name="Text 14"/>
          <p:cNvSpPr txBox="1"/>
          <p:nvPr/>
        </p:nvSpPr>
        <p:spPr>
          <a:xfrm>
            <a:off x="8412480" y="3420872"/>
            <a:ext cx="3047695" cy="9730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Крупные центры лечат самых тяжёлых — нужны данные о тяжести</a:t>
            </a:r>
            <a:endParaRPr lang="en-US" sz="1700" dirty="0"/>
          </a:p>
        </p:txBody>
      </p:sp>
      <p:sp>
        <p:nvSpPr>
          <p:cNvPr id="19" name="Shape 15"/>
          <p:cNvSpPr/>
          <p:nvPr/>
        </p:nvSpPr>
        <p:spPr>
          <a:xfrm>
            <a:off x="7589520" y="4521962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7754112" y="462254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21" name="Text 17"/>
          <p:cNvSpPr txBox="1"/>
          <p:nvPr/>
        </p:nvSpPr>
        <p:spPr>
          <a:xfrm>
            <a:off x="8412480" y="4521962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Это ошибка в данных</a:t>
            </a:r>
            <a:endParaRPr lang="en-US" sz="17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районах, где больше врачей на 10 000 жителей, выше больничная летальность. Какой вывод верный?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745488"/>
            <a:ext cx="6720840" cy="4472432"/>
          </a:xfrm>
          <a:prstGeom prst="roundRect">
            <a:avLst>
              <a:gd name="adj" fmla="val 286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477516"/>
            <a:ext cx="6446520" cy="3008376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7589520" y="1745488"/>
            <a:ext cx="4053535" cy="565150"/>
          </a:xfrm>
          <a:prstGeom prst="roundRect">
            <a:avLst>
              <a:gd name="adj" fmla="val 1941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7754112" y="1818640"/>
            <a:ext cx="418846" cy="418846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600" dirty="0"/>
          </a:p>
        </p:txBody>
      </p:sp>
      <p:sp>
        <p:nvSpPr>
          <p:cNvPr id="11" name="Text 7"/>
          <p:cNvSpPr txBox="1"/>
          <p:nvPr/>
        </p:nvSpPr>
        <p:spPr>
          <a:xfrm>
            <a:off x="8374126" y="1745488"/>
            <a:ext cx="3086049" cy="565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Нужно сократить число врачей</a:t>
            </a:r>
            <a:endParaRPr lang="en-US" sz="1200" dirty="0"/>
          </a:p>
        </p:txBody>
      </p:sp>
      <p:sp>
        <p:nvSpPr>
          <p:cNvPr id="12" name="Shape 8"/>
          <p:cNvSpPr/>
          <p:nvPr/>
        </p:nvSpPr>
        <p:spPr>
          <a:xfrm>
            <a:off x="7589520" y="2438654"/>
            <a:ext cx="4053535" cy="565150"/>
          </a:xfrm>
          <a:prstGeom prst="roundRect">
            <a:avLst>
              <a:gd name="adj" fmla="val 1941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7754112" y="2511806"/>
            <a:ext cx="418846" cy="418846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600" dirty="0"/>
          </a:p>
        </p:txBody>
      </p:sp>
      <p:sp>
        <p:nvSpPr>
          <p:cNvPr id="14" name="Text 10"/>
          <p:cNvSpPr txBox="1"/>
          <p:nvPr/>
        </p:nvSpPr>
        <p:spPr>
          <a:xfrm>
            <a:off x="8374126" y="2438654"/>
            <a:ext cx="3086049" cy="565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Врачи повышают летальность</a:t>
            </a:r>
            <a:endParaRPr lang="en-US" sz="1200" dirty="0"/>
          </a:p>
        </p:txBody>
      </p:sp>
      <p:sp>
        <p:nvSpPr>
          <p:cNvPr id="15" name="Shape 11"/>
          <p:cNvSpPr/>
          <p:nvPr/>
        </p:nvSpPr>
        <p:spPr>
          <a:xfrm>
            <a:off x="7589520" y="3131820"/>
            <a:ext cx="4053535" cy="565150"/>
          </a:xfrm>
          <a:prstGeom prst="roundRect">
            <a:avLst>
              <a:gd name="adj" fmla="val 19416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7754112" y="3204972"/>
            <a:ext cx="418846" cy="418846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8374126" y="3131820"/>
            <a:ext cx="2537409" cy="565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Крупные центры лечат самых тяжёлых — нужны данные о тяжести</a:t>
            </a:r>
            <a:endParaRPr lang="en-US" sz="1200" dirty="0"/>
          </a:p>
        </p:txBody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127" y="3213227"/>
            <a:ext cx="402336" cy="402336"/>
          </a:xfrm>
          <a:prstGeom prst="rect">
            <a:avLst/>
          </a:prstGeom>
        </p:spPr>
      </p:pic>
      <p:sp>
        <p:nvSpPr>
          <p:cNvPr id="19" name="Shape 14"/>
          <p:cNvSpPr/>
          <p:nvPr/>
        </p:nvSpPr>
        <p:spPr>
          <a:xfrm>
            <a:off x="7589520" y="3824986"/>
            <a:ext cx="4053535" cy="565150"/>
          </a:xfrm>
          <a:prstGeom prst="roundRect">
            <a:avLst>
              <a:gd name="adj" fmla="val 1941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7754112" y="3898138"/>
            <a:ext cx="418846" cy="418846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600" dirty="0"/>
          </a:p>
        </p:txBody>
      </p:sp>
      <p:sp>
        <p:nvSpPr>
          <p:cNvPr id="21" name="Text 16"/>
          <p:cNvSpPr txBox="1"/>
          <p:nvPr/>
        </p:nvSpPr>
        <p:spPr>
          <a:xfrm>
            <a:off x="8374126" y="3824986"/>
            <a:ext cx="3086049" cy="565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Это ошибка в данных</a:t>
            </a:r>
            <a:endParaRPr lang="en-US" sz="1200" dirty="0"/>
          </a:p>
        </p:txBody>
      </p:sp>
      <p:sp>
        <p:nvSpPr>
          <p:cNvPr id="22" name="Shape 17"/>
          <p:cNvSpPr/>
          <p:nvPr/>
        </p:nvSpPr>
        <p:spPr>
          <a:xfrm>
            <a:off x="7589520" y="4573016"/>
            <a:ext cx="4053535" cy="1619250"/>
          </a:xfrm>
          <a:prstGeom prst="roundRect">
            <a:avLst>
              <a:gd name="adj" fmla="val 7906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7772400" y="475589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2984" y="4856480"/>
            <a:ext cx="256032" cy="256032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366760" y="4801616"/>
            <a:ext cx="3093415" cy="12534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Связь не доказывает причину. Тяжёлых больных направляют туда, где больше врачей. Нужен учёт тяжести случаев.</a:t>
            </a:r>
            <a:endParaRPr lang="en-US" sz="15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Успех лечения камней почек двумя методами (реальные данные). Какой метод лучше?</a:t>
            </a:r>
            <a:endParaRPr lang="en-US" sz="2600" dirty="0"/>
          </a:p>
        </p:txBody>
      </p:sp>
      <p:graphicFrame>
        <p:nvGraphicFramePr>
          <p:cNvPr id="4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45488"/>
          <a:ext cx="6720840" cy="914400"/>
        </p:xfrm>
        <a:graphic>
          <a:graphicData uri="http://schemas.openxmlformats.org/drawingml/2006/table">
            <a:tbl>
              <a:tblPr/>
              <a:tblGrid>
                <a:gridCol w="895541"/>
                <a:gridCol w="2912650"/>
                <a:gridCol w="291265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Камни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Метод 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Метод Б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Малые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93% (81 из 87)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87% (234 из 270)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Крупные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73% (192 из 263)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69% (55 из 80)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Всего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78% (273 из 350)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83% (289 из 350)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Shape 5"/>
          <p:cNvSpPr/>
          <p:nvPr/>
        </p:nvSpPr>
        <p:spPr>
          <a:xfrm>
            <a:off x="7589520" y="1745488"/>
            <a:ext cx="4053535" cy="709676"/>
          </a:xfrm>
          <a:prstGeom prst="roundRect">
            <a:avLst>
              <a:gd name="adj" fmla="val 1546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7754112" y="187172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1" name="Text 7"/>
          <p:cNvSpPr txBox="1"/>
          <p:nvPr/>
        </p:nvSpPr>
        <p:spPr>
          <a:xfrm>
            <a:off x="8412480" y="1745488"/>
            <a:ext cx="3047695" cy="7096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Метод Б: в целом успех выше (83%)</a:t>
            </a:r>
            <a:endParaRPr lang="en-US" sz="1700" dirty="0"/>
          </a:p>
        </p:txBody>
      </p:sp>
      <p:sp>
        <p:nvSpPr>
          <p:cNvPr id="12" name="Shape 8"/>
          <p:cNvSpPr/>
          <p:nvPr/>
        </p:nvSpPr>
        <p:spPr>
          <a:xfrm>
            <a:off x="7589520" y="2583180"/>
            <a:ext cx="4053535" cy="709676"/>
          </a:xfrm>
          <a:prstGeom prst="roundRect">
            <a:avLst>
              <a:gd name="adj" fmla="val 1546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7754112" y="270941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4" name="Text 10"/>
          <p:cNvSpPr txBox="1"/>
          <p:nvPr/>
        </p:nvSpPr>
        <p:spPr>
          <a:xfrm>
            <a:off x="8412480" y="2583180"/>
            <a:ext cx="3047695" cy="7096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Одинаковы: разница небольшая</a:t>
            </a:r>
            <a:endParaRPr lang="en-US" sz="1700" dirty="0"/>
          </a:p>
        </p:txBody>
      </p:sp>
      <p:sp>
        <p:nvSpPr>
          <p:cNvPr id="15" name="Shape 11"/>
          <p:cNvSpPr/>
          <p:nvPr/>
        </p:nvSpPr>
        <p:spPr>
          <a:xfrm>
            <a:off x="7589520" y="3420872"/>
            <a:ext cx="4053535" cy="709676"/>
          </a:xfrm>
          <a:prstGeom prst="roundRect">
            <a:avLst>
              <a:gd name="adj" fmla="val 1546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7754112" y="354711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7" name="Text 13"/>
          <p:cNvSpPr txBox="1"/>
          <p:nvPr/>
        </p:nvSpPr>
        <p:spPr>
          <a:xfrm>
            <a:off x="8412480" y="3420872"/>
            <a:ext cx="3047695" cy="7096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Сравнить нельзя: разное число пациентов</a:t>
            </a:r>
            <a:endParaRPr lang="en-US" sz="1700" dirty="0"/>
          </a:p>
        </p:txBody>
      </p:sp>
      <p:sp>
        <p:nvSpPr>
          <p:cNvPr id="18" name="Shape 14"/>
          <p:cNvSpPr/>
          <p:nvPr/>
        </p:nvSpPr>
        <p:spPr>
          <a:xfrm>
            <a:off x="7589520" y="4258564"/>
            <a:ext cx="4053535" cy="973074"/>
          </a:xfrm>
          <a:prstGeom prst="roundRect">
            <a:avLst>
              <a:gd name="adj" fmla="val 1127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7754112" y="4516501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20" name="Text 16"/>
          <p:cNvSpPr txBox="1"/>
          <p:nvPr/>
        </p:nvSpPr>
        <p:spPr>
          <a:xfrm>
            <a:off x="8412480" y="4258564"/>
            <a:ext cx="3047695" cy="9730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Метод А: лучше и при малых, и при крупных камнях</a:t>
            </a:r>
            <a:endParaRPr lang="en-US" sz="17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43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Успех лечения камней почек двумя методами (реальные данные). Какой метод лучше?</a:t>
            </a:r>
            <a:endParaRPr lang="en-US" sz="2600" dirty="0"/>
          </a:p>
        </p:txBody>
      </p:sp>
      <p:graphicFrame>
        <p:nvGraphicFramePr>
          <p:cNvPr id="4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45488"/>
          <a:ext cx="6720840" cy="914400"/>
        </p:xfrm>
        <a:graphic>
          <a:graphicData uri="http://schemas.openxmlformats.org/drawingml/2006/table">
            <a:tbl>
              <a:tblPr/>
              <a:tblGrid>
                <a:gridCol w="895541"/>
                <a:gridCol w="2912650"/>
                <a:gridCol w="291265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Камни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Метод 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Метод Б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Малые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93% (81 из 87)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87% (234 из 270)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Крупные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73% (192 из 263)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69% (55 из 80)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Всего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78% (273 из 350)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83% (289 из 350)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Shape 4"/>
          <p:cNvSpPr/>
          <p:nvPr/>
        </p:nvSpPr>
        <p:spPr>
          <a:xfrm>
            <a:off x="7589520" y="1745488"/>
            <a:ext cx="4053535" cy="510921"/>
          </a:xfrm>
          <a:prstGeom prst="roundRect">
            <a:avLst>
              <a:gd name="adj" fmla="val 2147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7754112" y="1818640"/>
            <a:ext cx="364617" cy="364617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400" dirty="0"/>
          </a:p>
        </p:txBody>
      </p:sp>
      <p:sp>
        <p:nvSpPr>
          <p:cNvPr id="10" name="Text 6"/>
          <p:cNvSpPr txBox="1"/>
          <p:nvPr/>
        </p:nvSpPr>
        <p:spPr>
          <a:xfrm>
            <a:off x="8319897" y="1745488"/>
            <a:ext cx="3140278" cy="5109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Метод Б: в целом успех выше (83%)</a:t>
            </a:r>
            <a:endParaRPr lang="en-US" sz="1200" dirty="0"/>
          </a:p>
        </p:txBody>
      </p:sp>
      <p:sp>
        <p:nvSpPr>
          <p:cNvPr id="11" name="Shape 7"/>
          <p:cNvSpPr/>
          <p:nvPr/>
        </p:nvSpPr>
        <p:spPr>
          <a:xfrm>
            <a:off x="7589520" y="2384425"/>
            <a:ext cx="4053535" cy="510921"/>
          </a:xfrm>
          <a:prstGeom prst="roundRect">
            <a:avLst>
              <a:gd name="adj" fmla="val 2147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7754112" y="2457577"/>
            <a:ext cx="364617" cy="364617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400" dirty="0"/>
          </a:p>
        </p:txBody>
      </p:sp>
      <p:sp>
        <p:nvSpPr>
          <p:cNvPr id="13" name="Text 9"/>
          <p:cNvSpPr txBox="1"/>
          <p:nvPr/>
        </p:nvSpPr>
        <p:spPr>
          <a:xfrm>
            <a:off x="8319897" y="2384425"/>
            <a:ext cx="3140278" cy="5109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Одинаковы: разница небольшая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7589520" y="3023362"/>
            <a:ext cx="4053535" cy="554736"/>
          </a:xfrm>
          <a:prstGeom prst="roundRect">
            <a:avLst>
              <a:gd name="adj" fmla="val 19780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754112" y="3096514"/>
            <a:ext cx="408432" cy="408432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8363712" y="3023362"/>
            <a:ext cx="3096463" cy="554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Сравнить нельзя: разное число пациентов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589520" y="3706114"/>
            <a:ext cx="4053535" cy="554736"/>
          </a:xfrm>
          <a:prstGeom prst="roundRect">
            <a:avLst>
              <a:gd name="adj" fmla="val 19780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7754112" y="3779266"/>
            <a:ext cx="408432" cy="408432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500" dirty="0"/>
          </a:p>
        </p:txBody>
      </p:sp>
      <p:sp>
        <p:nvSpPr>
          <p:cNvPr id="19" name="Text 15"/>
          <p:cNvSpPr txBox="1"/>
          <p:nvPr/>
        </p:nvSpPr>
        <p:spPr>
          <a:xfrm>
            <a:off x="8363712" y="3706114"/>
            <a:ext cx="2547823" cy="554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Метод А: лучше и при малых, и при крупных камнях</a:t>
            </a:r>
            <a:endParaRPr lang="en-US" sz="1200" dirty="0"/>
          </a:p>
        </p:txBody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127" y="3782314"/>
            <a:ext cx="402336" cy="402336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7589520" y="4443730"/>
            <a:ext cx="4053535" cy="1758696"/>
          </a:xfrm>
          <a:prstGeom prst="roundRect">
            <a:avLst>
              <a:gd name="adj" fmla="val 727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7772400" y="4626610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2984" y="4727194"/>
            <a:ext cx="256032" cy="256032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8366760" y="4672330"/>
            <a:ext cx="3093415" cy="1392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Метод А лучше в обеих группах. «Всего» вводит в заблуждение: методом Б чаще лечили лёгкие случаи. Сравнивайте внутри сопоставимых групп.</a:t>
            </a:r>
            <a:endParaRPr lang="en-US" sz="14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ЛАБОРАТОРИЯ КРИТИЧЕСКОГО ЧТЕНИЯ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Шесть вопросов к любому графику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49808" y="170992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532" y="1834652"/>
            <a:ext cx="317480" cy="31748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508760" y="1691640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 и период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Откуда данные, за какой период и когда обновлены?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4322978" y="1508760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4524146" y="170992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871" y="1834652"/>
            <a:ext cx="317480" cy="31748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5283098" y="1691640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Начало оси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Ось от нуля? Обрезанная ось раздувает небольшую разницу</a:t>
            </a:r>
            <a:endParaRPr lang="en-US" sz="1700" dirty="0"/>
          </a:p>
        </p:txBody>
      </p:sp>
      <p:sp>
        <p:nvSpPr>
          <p:cNvPr id="15" name="Shape 10"/>
          <p:cNvSpPr/>
          <p:nvPr/>
        </p:nvSpPr>
        <p:spPr>
          <a:xfrm>
            <a:off x="8097317" y="1508760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6" name="Shape 11"/>
          <p:cNvSpPr/>
          <p:nvPr/>
        </p:nvSpPr>
        <p:spPr>
          <a:xfrm>
            <a:off x="8298485" y="170992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3209" y="1834652"/>
            <a:ext cx="317480" cy="31748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9057437" y="1691640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Доли, а не штуки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Больше случаев — потому что больше пациентов? Нужен показатель на 1000</a:t>
            </a:r>
            <a:endParaRPr lang="en-US" sz="1700" dirty="0"/>
          </a:p>
        </p:txBody>
      </p:sp>
      <p:sp>
        <p:nvSpPr>
          <p:cNvPr id="19" name="Shape 13"/>
          <p:cNvSpPr/>
          <p:nvPr/>
        </p:nvSpPr>
        <p:spPr>
          <a:xfrm>
            <a:off x="548640" y="3749040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Shape 14"/>
          <p:cNvSpPr/>
          <p:nvPr/>
        </p:nvSpPr>
        <p:spPr>
          <a:xfrm>
            <a:off x="749808" y="395020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4532" y="4074932"/>
            <a:ext cx="317480" cy="317480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508760" y="3931920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Сколько наблюдений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 5 пациентах один случай — это 20%</a:t>
            </a:r>
            <a:endParaRPr lang="en-US" sz="1700" dirty="0"/>
          </a:p>
        </p:txBody>
      </p:sp>
      <p:sp>
        <p:nvSpPr>
          <p:cNvPr id="23" name="Shape 16"/>
          <p:cNvSpPr/>
          <p:nvPr/>
        </p:nvSpPr>
        <p:spPr>
          <a:xfrm>
            <a:off x="4322978" y="3749040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4" name="Shape 17"/>
          <p:cNvSpPr/>
          <p:nvPr/>
        </p:nvSpPr>
        <p:spPr>
          <a:xfrm>
            <a:off x="4524146" y="395020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8871" y="4074932"/>
            <a:ext cx="317480" cy="317480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5283098" y="3931920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 чем сравниваем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Цель, прошлый год, отделения того же профиля и тяжести</a:t>
            </a:r>
            <a:endParaRPr lang="en-US" sz="1700" dirty="0"/>
          </a:p>
        </p:txBody>
      </p:sp>
      <p:sp>
        <p:nvSpPr>
          <p:cNvPr id="27" name="Shape 19"/>
          <p:cNvSpPr/>
          <p:nvPr/>
        </p:nvSpPr>
        <p:spPr>
          <a:xfrm>
            <a:off x="8097317" y="3749040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8" name="Shape 20"/>
          <p:cNvSpPr/>
          <p:nvPr/>
        </p:nvSpPr>
        <p:spPr>
          <a:xfrm>
            <a:off x="8298485" y="395020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23209" y="4074932"/>
            <a:ext cx="317480" cy="317480"/>
          </a:xfrm>
          <a:prstGeom prst="rect">
            <a:avLst/>
          </a:prstGeom>
        </p:spPr>
      </p:pic>
      <p:sp>
        <p:nvSpPr>
          <p:cNvPr id="30" name="Text 21"/>
          <p:cNvSpPr txBox="1"/>
          <p:nvPr/>
        </p:nvSpPr>
        <p:spPr>
          <a:xfrm>
            <a:off x="9057437" y="3931920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Связь — не причина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Две линии растут вместе — ищите третий фактор</a:t>
            </a:r>
            <a:endParaRPr lang="en-US" sz="17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ЛАБОРАТОРИЯ КРИТИЧЕСКОГО ЧТЕНИЯ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Какой вопрос — такой график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307592"/>
            <a:ext cx="11094415" cy="24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Тип графика выбирают по вопросу, на который он должен ответить</a:t>
            </a:r>
            <a:endParaRPr lang="en-US" sz="1600" dirty="0"/>
          </a:p>
        </p:txBody>
      </p:sp>
      <p:graphicFrame>
        <p:nvGraphicFramePr>
          <p:cNvPr id="4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29816"/>
          <a:ext cx="11094415" cy="914400"/>
        </p:xfrm>
        <a:graphic>
          <a:graphicData uri="http://schemas.openxmlformats.org/drawingml/2006/table">
            <a:tbl>
              <a:tblPr/>
              <a:tblGrid>
                <a:gridCol w="2259175"/>
                <a:gridCol w="4670608"/>
                <a:gridCol w="4164632"/>
              </a:tblGrid>
              <a:tr h="491363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Вопрос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График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Пример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</a:tr>
              <a:tr h="491363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Сравнить категории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Столбчатая диаграмма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Ожидание по отделениям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1363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Изменение во времени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Линейный график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Визиты по месяцам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491363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Часть целого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Столбец 100% (круговая — только для 2–3 частей)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Доля электронных рецептов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1363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Распределение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Гистограмма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Сколько пациентов ждали 0–3, 4–7, 8+ дней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491363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Две категории сразу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Цветная таблица (тепловая карта)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Диагнозы по районам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1363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Одно главное число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Карточка показателя с целью и динамикой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Занятость коек сегодня и цель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491363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Чего избегать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3D-графики, круговые с многими секторами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Искажают пропорции, их трудно сравнивать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 5"/>
          <p:cNvSpPr txBox="1"/>
          <p:nvPr/>
        </p:nvSpPr>
        <p:spPr>
          <a:xfrm>
            <a:off x="548640" y="594360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Глаз хорошо сравнивает длины столбцов и плохо — углы секторов</a:t>
            </a:r>
            <a:endParaRPr lang="en-US" sz="12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Нужно сравнить время ожидания в 8 отделениях. Какой график выбрать?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Линейный график по отделениям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Круговая диаграмма из 8 секторов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Таблица из 8 строк с цифрами</a:t>
            </a:r>
            <a:endParaRPr 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Столбцы, отсортированные по убыванию</a:t>
            </a:r>
            <a:endParaRPr lang="en-US" sz="24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47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Нужно сравнить время ожидания в 8 отделениях. Какой график выбрать?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Линейный график по отделениям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Круговая диаграмма из 8 секторов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Таблица из 8 строк с цифрами</a:t>
            </a:r>
            <a:endParaRPr lang="en-US" sz="2400" dirty="0"/>
          </a:p>
        </p:txBody>
      </p:sp>
      <p:sp>
        <p:nvSpPr>
          <p:cNvPr id="16" name="Shape 13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8" name="Text 15"/>
          <p:cNvSpPr txBox="1"/>
          <p:nvPr/>
        </p:nvSpPr>
        <p:spPr>
          <a:xfrm>
            <a:off x="7019392" y="3272536"/>
            <a:ext cx="389214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Столбцы, отсортированные по убыванию</a:t>
            </a:r>
            <a:endParaRPr lang="en-US" sz="2400" dirty="0"/>
          </a:p>
        </p:txBody>
      </p:sp>
      <p:pic>
        <p:nvPicPr>
          <p:cNvPr id="1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127" y="3688588"/>
            <a:ext cx="402336" cy="402336"/>
          </a:xfrm>
          <a:prstGeom prst="rect">
            <a:avLst/>
          </a:prstGeom>
        </p:spPr>
      </p:pic>
      <p:sp>
        <p:nvSpPr>
          <p:cNvPr id="20" name="Shape 16"/>
          <p:cNvSpPr/>
          <p:nvPr/>
        </p:nvSpPr>
        <p:spPr>
          <a:xfrm>
            <a:off x="548640" y="4781296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496417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5064760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5009896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Сравнение категорий — столбцы. Отсортируйте их, и худшее отделение будет первым. Линия нужна для изменений во времени.</a:t>
            </a:r>
            <a:endParaRPr lang="en-US" sz="18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5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устроена панель управления и где её сделать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4407408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Источники данных, программы и место хранения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5 ИЗ 7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Почему глаз быстрее таблицы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2305986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2305986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Картинки, которые изменили решения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880452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80452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Аналитика в здравоохранении сегодня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5454919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5454919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Лаборатория критического чтения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7029385" y="5779008"/>
            <a:ext cx="1464738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7029385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Как устроена панель управления и где её сделать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8603851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8603851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Панель нашей аудитории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10178317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10178317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Итоговый тест</a:t>
            </a:r>
            <a:endParaRPr lang="en-US" sz="10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49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УСТРОЕНА ПАНЕЛЬ УПРАВЛЕНИЯ И ГДЕ ЕЁ СДЕЛАТЬ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работает панель управления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bi_ru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Источники данных → модель данных → панель. Обновляется сама, без перепечатывания.</a:t>
            </a:r>
            <a:endParaRPr lang="en-US" sz="15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ВОПРОС ДЛЯ РАЗМЫШЛЕНИЯ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Чем сегодня строят графики и сводки в вашей клинике?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783080"/>
            <a:ext cx="5446624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14884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783080"/>
            <a:ext cx="444078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Excel или Google Таблицы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196432" y="1783080"/>
            <a:ext cx="5446624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1024" y="214884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019392" y="1783080"/>
            <a:ext cx="444078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Отчёты из МИС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548640" y="3172968"/>
            <a:ext cx="5446624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3232" y="35387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1371600" y="3172968"/>
            <a:ext cx="444078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 BI или другая программа для панелей</a:t>
            </a:r>
            <a:endParaRPr lang="en-US" sz="2400" dirty="0"/>
          </a:p>
        </p:txBody>
      </p:sp>
      <p:sp>
        <p:nvSpPr>
          <p:cNvPr id="16" name="Shape 13"/>
          <p:cNvSpPr/>
          <p:nvPr/>
        </p:nvSpPr>
        <p:spPr>
          <a:xfrm>
            <a:off x="6196432" y="3172968"/>
            <a:ext cx="5446624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361024" y="35387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8" name="Text 15"/>
          <p:cNvSpPr txBox="1"/>
          <p:nvPr/>
        </p:nvSpPr>
        <p:spPr>
          <a:xfrm>
            <a:off x="7019392" y="3172968"/>
            <a:ext cx="444078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Вручную, на бумаге</a:t>
            </a:r>
            <a:endParaRPr lang="en-US" sz="2400" dirty="0"/>
          </a:p>
        </p:txBody>
      </p:sp>
      <p:sp>
        <p:nvSpPr>
          <p:cNvPr id="19" name="Shape 16"/>
          <p:cNvSpPr/>
          <p:nvPr/>
        </p:nvSpPr>
        <p:spPr>
          <a:xfrm>
            <a:off x="548640" y="4562856"/>
            <a:ext cx="5446624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13232" y="492861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2417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700" dirty="0"/>
          </a:p>
        </p:txBody>
      </p:sp>
      <p:sp>
        <p:nvSpPr>
          <p:cNvPr id="21" name="Text 18"/>
          <p:cNvSpPr txBox="1"/>
          <p:nvPr/>
        </p:nvSpPr>
        <p:spPr>
          <a:xfrm>
            <a:off x="1371600" y="4562856"/>
            <a:ext cx="444078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Пока не строят</a:t>
            </a:r>
            <a:endParaRPr lang="en-US" sz="24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УСТРОЕНА ПАНЕЛЬ УПРАВЛЕНИЯ И ГДЕ ЕЁ СДЕЛАТЬ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Где сделать панель управления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307592"/>
            <a:ext cx="11094415" cy="24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Начинать можно бесплатно; важнее всего — где окажутся данные</a:t>
            </a:r>
            <a:endParaRPr lang="en-US" sz="1600" dirty="0"/>
          </a:p>
        </p:txBody>
      </p:sp>
      <p:graphicFrame>
        <p:nvGraphicFramePr>
          <p:cNvPr id="5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29816"/>
          <a:ext cx="11094415" cy="914400"/>
        </p:xfrm>
        <a:graphic>
          <a:graphicData uri="http://schemas.openxmlformats.org/drawingml/2006/table">
            <a:tbl>
              <a:tblPr/>
              <a:tblGrid>
                <a:gridCol w="2521855"/>
                <a:gridCol w="2878280"/>
                <a:gridCol w="2907378"/>
                <a:gridCol w="2786903"/>
              </a:tblGrid>
              <a:tr h="65515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Программа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Что это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Цена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Где хранятся данные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</a:tr>
              <a:tr h="65515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Excel, Google Таблицы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Графики прямо в таблице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Excel — в составе Office; Таблицы — бесплатно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Excel — на компьютере; Таблицы — у Google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515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Google Data Studio (бывш. Looker Studio)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Панели из Таблиц, Excel, CSV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Бесплатно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Облако Google за рубежом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65515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Microsoft Power BI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Панели с подключением к базам данных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 — 14 $ в месяц на пользователя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Облако Microsoft или свой Report Server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515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Apache Superset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Открытая программа для панелей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Бесплатно, открытый код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 своём сервере, можно в Узбекистане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F3"/>
                    </a:solidFill>
                  </a:tcPr>
                </a:tc>
              </a:tr>
              <a:tr h="65515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Metabase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Вопросы к базе без программирования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Бесплатная версия для своего сервера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 своём сервере, можно в Узбекистане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F3"/>
                    </a:solidFill>
                  </a:tcPr>
                </a:tc>
              </a:tr>
            </a:tbl>
          </a:graphicData>
        </a:graphic>
      </p:graphicFrame>
      <p:sp>
        <p:nvSpPr>
          <p:cNvPr id="9" name="Text 5"/>
          <p:cNvSpPr txBox="1"/>
          <p:nvPr/>
        </p:nvSpPr>
        <p:spPr>
          <a:xfrm>
            <a:off x="548640" y="594360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Цены на октябрь 2026 г. Google переименовал Looker Studio в Data Studio в апреле 2026 г.</a:t>
            </a:r>
            <a:endParaRPr lang="en-US" sz="12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52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УСТРОЕНА ПАНЕЛЬ УПРАВЛЕНИЯ И ГДЕ ЕЁ СДЕЛАТЬ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Где хранить данные панели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543290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49808" y="170992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532" y="1834652"/>
            <a:ext cx="317480" cy="31748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508760" y="1691640"/>
            <a:ext cx="428990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Данные пациентов — в МИС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Особая категория и врачебная тайна: остаются в МИС и системах в Узбекистане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6210148" y="1508760"/>
            <a:ext cx="543290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6411316" y="170992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6040" y="1834652"/>
            <a:ext cx="317480" cy="31748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7170268" y="1691640"/>
            <a:ext cx="428990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Своя панель — на своём сервере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Superset, Metabase или Power BI Report Server можно установить в Узбекистане</a:t>
            </a:r>
            <a:endParaRPr lang="en-US" sz="1700" dirty="0"/>
          </a:p>
        </p:txBody>
      </p:sp>
      <p:sp>
        <p:nvSpPr>
          <p:cNvPr id="15" name="Shape 10"/>
          <p:cNvSpPr/>
          <p:nvPr/>
        </p:nvSpPr>
        <p:spPr>
          <a:xfrm>
            <a:off x="548640" y="3749040"/>
            <a:ext cx="543290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6" name="Shape 11"/>
          <p:cNvSpPr/>
          <p:nvPr/>
        </p:nvSpPr>
        <p:spPr>
          <a:xfrm>
            <a:off x="749808" y="395020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532" y="4074932"/>
            <a:ext cx="317480" cy="31748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508760" y="3931920"/>
            <a:ext cx="428990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Облачные панели — только сводки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Google нет центров обработки данных в Центральной Азии: туда — только обезличенные итоги</a:t>
            </a:r>
            <a:endParaRPr lang="en-US" sz="1700" dirty="0"/>
          </a:p>
        </p:txBody>
      </p:sp>
      <p:sp>
        <p:nvSpPr>
          <p:cNvPr id="19" name="Shape 13"/>
          <p:cNvSpPr/>
          <p:nvPr/>
        </p:nvSpPr>
        <p:spPr>
          <a:xfrm>
            <a:off x="6210148" y="3749040"/>
            <a:ext cx="543290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Shape 14"/>
          <p:cNvSpPr/>
          <p:nvPr/>
        </p:nvSpPr>
        <p:spPr>
          <a:xfrm>
            <a:off x="6411316" y="395020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6040" y="4074932"/>
            <a:ext cx="317480" cy="317480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7170268" y="3931920"/>
            <a:ext cx="428990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Доступ — по ролям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Главный врач видит всю клинику, заведующий — своё отделение</a:t>
            </a:r>
            <a:endParaRPr lang="en-US" sz="17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53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УСТРОЕНА ПАНЕЛЬ УПРАВЛЕНИЯ И ГДЕ ЕЁ СДЕЛАТЬ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Панель больницы · учебные данные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307592"/>
            <a:ext cx="11094415" cy="24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Выберите отделение и показатель — панель перестроится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1829816"/>
            <a:ext cx="110944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Интерактивная панель — на сайте курса. Учебные данные, месяц: мар</a:t>
            </a:r>
            <a:endParaRPr lang="en-US" sz="1400" dirty="0"/>
          </a:p>
        </p:txBody>
      </p:sp>
      <p:graphicFrame>
        <p:nvGraphicFramePr>
          <p:cNvPr id="5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241296"/>
          <a:ext cx="11094415" cy="914400"/>
        </p:xfrm>
        <a:graphic>
          <a:graphicData uri="http://schemas.openxmlformats.org/drawingml/2006/table">
            <a:tbl>
              <a:tblPr/>
              <a:tblGrid>
                <a:gridCol w="1244156"/>
                <a:gridCol w="793242"/>
                <a:gridCol w="3479569"/>
                <a:gridCol w="1560065"/>
                <a:gridCol w="4017384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Отделение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Визиты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Ожидание плановой госпитализации, дней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Занятость коек, %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Внутрибольничные инфекции на 1000 койко-дней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Терапия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1684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6,7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88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Хирургия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734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79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Кардиология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816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1,2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Неврология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7,7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Педиатрия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1076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Гинекология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627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54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Откройте панель: в каком отделении в марте дольше всего ждут плановую госпитализацию?</a:t>
            </a:r>
            <a:endParaRPr lang="en-US" sz="26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1745488"/>
            <a:ext cx="6720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Учебные данные, месяц: мар</a:t>
            </a:r>
            <a:endParaRPr lang="en-US" sz="1200" dirty="0"/>
          </a:p>
        </p:txBody>
      </p:sp>
      <p:graphicFrame>
        <p:nvGraphicFramePr>
          <p:cNvPr id="5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038096"/>
          <a:ext cx="6720840" cy="914400"/>
        </p:xfrm>
        <a:graphic>
          <a:graphicData uri="http://schemas.openxmlformats.org/drawingml/2006/table">
            <a:tbl>
              <a:tblPr/>
              <a:tblGrid>
                <a:gridCol w="1102652"/>
                <a:gridCol w="711860"/>
                <a:gridCol w="1808064"/>
                <a:gridCol w="1012406"/>
                <a:gridCol w="2085858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Отделение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Визиты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Ожидание плановой госпитализации, дней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Занятость коек, 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Внутрибольничные инфекции на 1000 койко-дней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Терапия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1684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6,7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88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Хирургия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734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79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Кардиология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816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Неврология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7,7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Педиатрия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1076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Гинекология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627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</a:tbl>
          </a:graphicData>
        </a:graphic>
      </p:graphicFrame>
      <p:sp>
        <p:nvSpPr>
          <p:cNvPr id="10" name="Shape 6"/>
          <p:cNvSpPr/>
          <p:nvPr/>
        </p:nvSpPr>
        <p:spPr>
          <a:xfrm>
            <a:off x="7589520" y="1745488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7754112" y="1846072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2" name="Text 8"/>
          <p:cNvSpPr txBox="1"/>
          <p:nvPr/>
        </p:nvSpPr>
        <p:spPr>
          <a:xfrm>
            <a:off x="8412480" y="1745488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Терапия</a:t>
            </a:r>
            <a:endParaRPr lang="en-US" sz="1700" dirty="0"/>
          </a:p>
        </p:txBody>
      </p:sp>
      <p:sp>
        <p:nvSpPr>
          <p:cNvPr id="13" name="Shape 9"/>
          <p:cNvSpPr/>
          <p:nvPr/>
        </p:nvSpPr>
        <p:spPr>
          <a:xfrm>
            <a:off x="7589520" y="2531872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7754112" y="26324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5" name="Text 11"/>
          <p:cNvSpPr txBox="1"/>
          <p:nvPr/>
        </p:nvSpPr>
        <p:spPr>
          <a:xfrm>
            <a:off x="8412480" y="2531872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Хирургия</a:t>
            </a:r>
            <a:endParaRPr lang="en-US" sz="1700" dirty="0"/>
          </a:p>
        </p:txBody>
      </p:sp>
      <p:sp>
        <p:nvSpPr>
          <p:cNvPr id="16" name="Shape 12"/>
          <p:cNvSpPr/>
          <p:nvPr/>
        </p:nvSpPr>
        <p:spPr>
          <a:xfrm>
            <a:off x="7589520" y="3318256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7754112" y="341884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8" name="Text 14"/>
          <p:cNvSpPr txBox="1"/>
          <p:nvPr/>
        </p:nvSpPr>
        <p:spPr>
          <a:xfrm>
            <a:off x="8412480" y="3318256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Кардиология</a:t>
            </a:r>
            <a:endParaRPr lang="en-US" sz="1700" dirty="0"/>
          </a:p>
        </p:txBody>
      </p:sp>
      <p:sp>
        <p:nvSpPr>
          <p:cNvPr id="19" name="Shape 15"/>
          <p:cNvSpPr/>
          <p:nvPr/>
        </p:nvSpPr>
        <p:spPr>
          <a:xfrm>
            <a:off x="7589520" y="4104640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7754112" y="420522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21" name="Text 17"/>
          <p:cNvSpPr txBox="1"/>
          <p:nvPr/>
        </p:nvSpPr>
        <p:spPr>
          <a:xfrm>
            <a:off x="8412480" y="4104640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Неврология</a:t>
            </a:r>
            <a:endParaRPr lang="en-US" sz="17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55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Откройте панель: в каком отделении в марте дольше всего ждут плановую госпитализацию?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745488"/>
            <a:ext cx="6720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Учебные данные, месяц: мар</a:t>
            </a:r>
            <a:endParaRPr lang="en-US" sz="1200" dirty="0"/>
          </a:p>
        </p:txBody>
      </p:sp>
      <p:graphicFrame>
        <p:nvGraphicFramePr>
          <p:cNvPr id="5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038096"/>
          <a:ext cx="6720840" cy="914400"/>
        </p:xfrm>
        <a:graphic>
          <a:graphicData uri="http://schemas.openxmlformats.org/drawingml/2006/table">
            <a:tbl>
              <a:tblPr/>
              <a:tblGrid>
                <a:gridCol w="1102652"/>
                <a:gridCol w="711860"/>
                <a:gridCol w="1808064"/>
                <a:gridCol w="1012406"/>
                <a:gridCol w="2085858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Отделение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Визиты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Ожидание плановой госпитализации, дней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Занятость коек, 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Внутрибольничные инфекции на 1000 койко-дней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Терапия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1684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6,7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88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Хирургия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734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79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Кардиология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816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Неврология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7,7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Педиатрия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1076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Гинекология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627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</a:tbl>
          </a:graphicData>
        </a:graphic>
      </p:graphicFrame>
      <p:sp>
        <p:nvSpPr>
          <p:cNvPr id="9" name="Shape 5"/>
          <p:cNvSpPr/>
          <p:nvPr/>
        </p:nvSpPr>
        <p:spPr>
          <a:xfrm>
            <a:off x="7589520" y="1745488"/>
            <a:ext cx="4053535" cy="565150"/>
          </a:xfrm>
          <a:prstGeom prst="roundRect">
            <a:avLst>
              <a:gd name="adj" fmla="val 1941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7754112" y="1818640"/>
            <a:ext cx="418846" cy="418846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600" dirty="0"/>
          </a:p>
        </p:txBody>
      </p:sp>
      <p:sp>
        <p:nvSpPr>
          <p:cNvPr id="11" name="Text 7"/>
          <p:cNvSpPr txBox="1"/>
          <p:nvPr/>
        </p:nvSpPr>
        <p:spPr>
          <a:xfrm>
            <a:off x="8374126" y="1745488"/>
            <a:ext cx="3086049" cy="565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Терапия</a:t>
            </a:r>
            <a:endParaRPr lang="en-US" sz="1700" dirty="0"/>
          </a:p>
        </p:txBody>
      </p:sp>
      <p:sp>
        <p:nvSpPr>
          <p:cNvPr id="12" name="Shape 8"/>
          <p:cNvSpPr/>
          <p:nvPr/>
        </p:nvSpPr>
        <p:spPr>
          <a:xfrm>
            <a:off x="7589520" y="2438654"/>
            <a:ext cx="4053535" cy="565150"/>
          </a:xfrm>
          <a:prstGeom prst="roundRect">
            <a:avLst>
              <a:gd name="adj" fmla="val 1941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7754112" y="2511806"/>
            <a:ext cx="418846" cy="418846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600" dirty="0"/>
          </a:p>
        </p:txBody>
      </p:sp>
      <p:sp>
        <p:nvSpPr>
          <p:cNvPr id="14" name="Text 10"/>
          <p:cNvSpPr txBox="1"/>
          <p:nvPr/>
        </p:nvSpPr>
        <p:spPr>
          <a:xfrm>
            <a:off x="8374126" y="2438654"/>
            <a:ext cx="3086049" cy="565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Хирургия</a:t>
            </a:r>
            <a:endParaRPr lang="en-US" sz="1700" dirty="0"/>
          </a:p>
        </p:txBody>
      </p:sp>
      <p:sp>
        <p:nvSpPr>
          <p:cNvPr id="15" name="Shape 11"/>
          <p:cNvSpPr/>
          <p:nvPr/>
        </p:nvSpPr>
        <p:spPr>
          <a:xfrm>
            <a:off x="7589520" y="3131820"/>
            <a:ext cx="4053535" cy="565150"/>
          </a:xfrm>
          <a:prstGeom prst="roundRect">
            <a:avLst>
              <a:gd name="adj" fmla="val 19416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7754112" y="3204972"/>
            <a:ext cx="418846" cy="418846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8374126" y="3131820"/>
            <a:ext cx="2537409" cy="565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Кардиология</a:t>
            </a:r>
            <a:endParaRPr lang="en-US" sz="1700" dirty="0"/>
          </a:p>
        </p:txBody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127" y="3213227"/>
            <a:ext cx="402336" cy="402336"/>
          </a:xfrm>
          <a:prstGeom prst="rect">
            <a:avLst/>
          </a:prstGeom>
        </p:spPr>
      </p:pic>
      <p:sp>
        <p:nvSpPr>
          <p:cNvPr id="19" name="Shape 14"/>
          <p:cNvSpPr/>
          <p:nvPr/>
        </p:nvSpPr>
        <p:spPr>
          <a:xfrm>
            <a:off x="7589520" y="3824986"/>
            <a:ext cx="4053535" cy="565150"/>
          </a:xfrm>
          <a:prstGeom prst="roundRect">
            <a:avLst>
              <a:gd name="adj" fmla="val 1941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7754112" y="3898138"/>
            <a:ext cx="418846" cy="418846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600" dirty="0"/>
          </a:p>
        </p:txBody>
      </p:sp>
      <p:sp>
        <p:nvSpPr>
          <p:cNvPr id="21" name="Text 16"/>
          <p:cNvSpPr txBox="1"/>
          <p:nvPr/>
        </p:nvSpPr>
        <p:spPr>
          <a:xfrm>
            <a:off x="8374126" y="3824986"/>
            <a:ext cx="3086049" cy="565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Неврология</a:t>
            </a:r>
            <a:endParaRPr lang="en-US" sz="1700" dirty="0"/>
          </a:p>
        </p:txBody>
      </p:sp>
      <p:sp>
        <p:nvSpPr>
          <p:cNvPr id="22" name="Shape 17"/>
          <p:cNvSpPr/>
          <p:nvPr/>
        </p:nvSpPr>
        <p:spPr>
          <a:xfrm>
            <a:off x="7589520" y="4573016"/>
            <a:ext cx="4053535" cy="1619250"/>
          </a:xfrm>
          <a:prstGeom prst="roundRect">
            <a:avLst>
              <a:gd name="adj" fmla="val 7906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7772400" y="475589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2984" y="4856480"/>
            <a:ext cx="256032" cy="256032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366760" y="4801616"/>
            <a:ext cx="3093415" cy="12534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Кардиология: 15,4 дня в марте (хирургия — 9,1). Выбор показателя на панели дал ответ за секунды — без листания отчёта.</a:t>
            </a:r>
            <a:endParaRPr lang="en-US" sz="15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6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Панель нашей аудитории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803904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Ваши ответы из модуля 2 — и главный экран, который соберёте вы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6 ИЗ 7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Почему глаз быстрее таблицы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2305986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2305986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Картинки, которые изменили решения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880452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80452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Аналитика в здравоохранении сегодня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5454919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5454919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Лаборатория критического чтения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7029385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7029385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Как устроена панель управления и где её сделать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8603851" y="5779008"/>
            <a:ext cx="1464738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8603851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Панель нашей аудитории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10178317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10178317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Итоговый тест</a:t>
            </a:r>
            <a:endParaRPr lang="en-US" sz="10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57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УПРАЖНЕНИЕ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Соберите главный экран главного врача: выберите 6 плиток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588410" cy="495300"/>
          </a:xfrm>
          <a:prstGeom prst="roundRect">
            <a:avLst>
              <a:gd name="adj" fmla="val 2215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31520" y="1619250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9AACA9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1170432" y="1508760"/>
            <a:ext cx="285689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Среднее ожидание приёма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4301642" y="1508760"/>
            <a:ext cx="3588410" cy="495300"/>
          </a:xfrm>
          <a:prstGeom prst="roundRect">
            <a:avLst>
              <a:gd name="adj" fmla="val 2215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484522" y="1619250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9AACA9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4923434" y="1508760"/>
            <a:ext cx="285689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Занятость коек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8054645" y="1508760"/>
            <a:ext cx="3588410" cy="495300"/>
          </a:xfrm>
          <a:prstGeom prst="roundRect">
            <a:avLst>
              <a:gd name="adj" fmla="val 2215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8237525" y="1619250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9AACA9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8676437" y="1508760"/>
            <a:ext cx="285689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Средняя длительность пребывания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548640" y="2168652"/>
            <a:ext cx="3588410" cy="495300"/>
          </a:xfrm>
          <a:prstGeom prst="roundRect">
            <a:avLst>
              <a:gd name="adj" fmla="val 2215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731520" y="2279142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9AACA9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1170432" y="2168652"/>
            <a:ext cx="285689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Повторные госпитализации за 30 дней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4301642" y="2168652"/>
            <a:ext cx="3588410" cy="495300"/>
          </a:xfrm>
          <a:prstGeom prst="roundRect">
            <a:avLst>
              <a:gd name="adj" fmla="val 2215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4484522" y="2279142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9AACA9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4923434" y="2168652"/>
            <a:ext cx="285689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Доля неявок на приём</a:t>
            </a:r>
            <a:endParaRPr lang="en-US" sz="1700" dirty="0"/>
          </a:p>
        </p:txBody>
      </p:sp>
      <p:sp>
        <p:nvSpPr>
          <p:cNvPr id="22" name="Shape 19"/>
          <p:cNvSpPr/>
          <p:nvPr/>
        </p:nvSpPr>
        <p:spPr>
          <a:xfrm>
            <a:off x="8054645" y="2168652"/>
            <a:ext cx="3588410" cy="495300"/>
          </a:xfrm>
          <a:prstGeom prst="roundRect">
            <a:avLst>
              <a:gd name="adj" fmla="val 2215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8237525" y="2279142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9AACA9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8676437" y="2168652"/>
            <a:ext cx="285689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Доля электронных рецептов</a:t>
            </a:r>
            <a:endParaRPr lang="en-US" sz="1700" dirty="0"/>
          </a:p>
        </p:txBody>
      </p:sp>
      <p:sp>
        <p:nvSpPr>
          <p:cNvPr id="25" name="Shape 22"/>
          <p:cNvSpPr/>
          <p:nvPr/>
        </p:nvSpPr>
        <p:spPr>
          <a:xfrm>
            <a:off x="548640" y="2828544"/>
            <a:ext cx="3588410" cy="495300"/>
          </a:xfrm>
          <a:prstGeom prst="roundRect">
            <a:avLst>
              <a:gd name="adj" fmla="val 2215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731520" y="293903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9AACA9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1170432" y="2828544"/>
            <a:ext cx="285689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Доля записей, заполненных в день приёма</a:t>
            </a:r>
            <a:endParaRPr lang="en-US" sz="1400" dirty="0"/>
          </a:p>
        </p:txBody>
      </p:sp>
      <p:sp>
        <p:nvSpPr>
          <p:cNvPr id="28" name="Shape 25"/>
          <p:cNvSpPr/>
          <p:nvPr/>
        </p:nvSpPr>
        <p:spPr>
          <a:xfrm>
            <a:off x="4301642" y="2828544"/>
            <a:ext cx="3588410" cy="495300"/>
          </a:xfrm>
          <a:prstGeom prst="roundRect">
            <a:avLst>
              <a:gd name="adj" fmla="val 2215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4484522" y="293903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9AACA9"/>
            </a:solidFill>
            <a:prstDash val="solid"/>
          </a:ln>
        </p:spPr>
      </p:sp>
      <p:sp>
        <p:nvSpPr>
          <p:cNvPr id="30" name="Text 27"/>
          <p:cNvSpPr txBox="1"/>
          <p:nvPr/>
        </p:nvSpPr>
        <p:spPr>
          <a:xfrm>
            <a:off x="4923434" y="2828544"/>
            <a:ext cx="285689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Удовлетворённость пациентов</a:t>
            </a:r>
            <a:endParaRPr lang="en-US" sz="1600" dirty="0"/>
          </a:p>
        </p:txBody>
      </p:sp>
      <p:sp>
        <p:nvSpPr>
          <p:cNvPr id="31" name="Shape 28"/>
          <p:cNvSpPr/>
          <p:nvPr/>
        </p:nvSpPr>
        <p:spPr>
          <a:xfrm>
            <a:off x="8054645" y="2828544"/>
            <a:ext cx="3588410" cy="495300"/>
          </a:xfrm>
          <a:prstGeom prst="roundRect">
            <a:avLst>
              <a:gd name="adj" fmla="val 2215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8237525" y="293903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9AACA9"/>
            </a:solidFill>
            <a:prstDash val="solid"/>
          </a:ln>
        </p:spPr>
      </p:sp>
      <p:sp>
        <p:nvSpPr>
          <p:cNvPr id="33" name="Text 30"/>
          <p:cNvSpPr txBox="1"/>
          <p:nvPr/>
        </p:nvSpPr>
        <p:spPr>
          <a:xfrm>
            <a:off x="8676437" y="2828544"/>
            <a:ext cx="285689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Текучесть кадров</a:t>
            </a:r>
            <a:endParaRPr lang="en-US" sz="1700" dirty="0"/>
          </a:p>
        </p:txBody>
      </p:sp>
      <p:sp>
        <p:nvSpPr>
          <p:cNvPr id="34" name="Shape 31"/>
          <p:cNvSpPr/>
          <p:nvPr/>
        </p:nvSpPr>
        <p:spPr>
          <a:xfrm>
            <a:off x="548640" y="3488436"/>
            <a:ext cx="3588410" cy="495300"/>
          </a:xfrm>
          <a:prstGeom prst="roundRect">
            <a:avLst>
              <a:gd name="adj" fmla="val 2215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731520" y="3598926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9AACA9"/>
            </a:solidFill>
            <a:prstDash val="solid"/>
          </a:ln>
        </p:spPr>
      </p:sp>
      <p:sp>
        <p:nvSpPr>
          <p:cNvPr id="36" name="Text 33"/>
          <p:cNvSpPr txBox="1"/>
          <p:nvPr/>
        </p:nvSpPr>
        <p:spPr>
          <a:xfrm>
            <a:off x="1170432" y="3488436"/>
            <a:ext cx="285689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Стоимость пролеченного случая</a:t>
            </a:r>
            <a:endParaRPr lang="en-US" sz="1500" dirty="0"/>
          </a:p>
        </p:txBody>
      </p:sp>
      <p:sp>
        <p:nvSpPr>
          <p:cNvPr id="37" name="Shape 34"/>
          <p:cNvSpPr/>
          <p:nvPr/>
        </p:nvSpPr>
        <p:spPr>
          <a:xfrm>
            <a:off x="4301642" y="3488436"/>
            <a:ext cx="3588410" cy="495300"/>
          </a:xfrm>
          <a:prstGeom prst="roundRect">
            <a:avLst>
              <a:gd name="adj" fmla="val 2215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4484522" y="3598926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9AACA9"/>
            </a:solidFill>
            <a:prstDash val="solid"/>
          </a:ln>
        </p:spPr>
      </p:sp>
      <p:sp>
        <p:nvSpPr>
          <p:cNvPr id="39" name="Text 36"/>
          <p:cNvSpPr txBox="1"/>
          <p:nvPr/>
        </p:nvSpPr>
        <p:spPr>
          <a:xfrm>
            <a:off x="4923434" y="3488436"/>
            <a:ext cx="285689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Дефицит основных лекарств</a:t>
            </a:r>
            <a:endParaRPr lang="en-US" sz="1700" dirty="0"/>
          </a:p>
        </p:txBody>
      </p:sp>
      <p:sp>
        <p:nvSpPr>
          <p:cNvPr id="40" name="Shape 37"/>
          <p:cNvSpPr/>
          <p:nvPr/>
        </p:nvSpPr>
        <p:spPr>
          <a:xfrm>
            <a:off x="8054645" y="3488436"/>
            <a:ext cx="3588410" cy="495300"/>
          </a:xfrm>
          <a:prstGeom prst="roundRect">
            <a:avLst>
              <a:gd name="adj" fmla="val 2215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8237525" y="3598926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9AACA9"/>
            </a:solidFill>
            <a:prstDash val="solid"/>
          </a:ln>
        </p:spPr>
      </p:sp>
      <p:sp>
        <p:nvSpPr>
          <p:cNvPr id="42" name="Text 39"/>
          <p:cNvSpPr txBox="1"/>
          <p:nvPr/>
        </p:nvSpPr>
        <p:spPr>
          <a:xfrm>
            <a:off x="8676437" y="3488436"/>
            <a:ext cx="285689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Внутрибольничные инфекции</a:t>
            </a:r>
            <a:endParaRPr lang="en-US" sz="1600" dirty="0"/>
          </a:p>
        </p:txBody>
      </p:sp>
      <p:sp>
        <p:nvSpPr>
          <p:cNvPr id="43" name="Shape 40"/>
          <p:cNvSpPr/>
          <p:nvPr/>
        </p:nvSpPr>
        <p:spPr>
          <a:xfrm>
            <a:off x="548640" y="4148328"/>
            <a:ext cx="3588410" cy="495300"/>
          </a:xfrm>
          <a:prstGeom prst="roundRect">
            <a:avLst>
              <a:gd name="adj" fmla="val 2215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731520" y="4258818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9AACA9"/>
            </a:solidFill>
            <a:prstDash val="solid"/>
          </a:ln>
        </p:spPr>
      </p:sp>
      <p:sp>
        <p:nvSpPr>
          <p:cNvPr id="45" name="Text 42"/>
          <p:cNvSpPr txBox="1"/>
          <p:nvPr/>
        </p:nvSpPr>
        <p:spPr>
          <a:xfrm>
            <a:off x="1170432" y="4148328"/>
            <a:ext cx="285689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Летальность в стационаре</a:t>
            </a:r>
            <a:endParaRPr lang="en-US" sz="1700" dirty="0"/>
          </a:p>
        </p:txBody>
      </p:sp>
      <p:sp>
        <p:nvSpPr>
          <p:cNvPr id="46" name="Shape 43"/>
          <p:cNvSpPr/>
          <p:nvPr/>
        </p:nvSpPr>
        <p:spPr>
          <a:xfrm>
            <a:off x="4301642" y="4148328"/>
            <a:ext cx="3588410" cy="495300"/>
          </a:xfrm>
          <a:prstGeom prst="roundRect">
            <a:avLst>
              <a:gd name="adj" fmla="val 2215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>
            <a:off x="4484522" y="4258818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9AACA9"/>
            </a:solidFill>
            <a:prstDash val="solid"/>
          </a:ln>
        </p:spPr>
      </p:sp>
      <p:sp>
        <p:nvSpPr>
          <p:cNvPr id="48" name="Text 45"/>
          <p:cNvSpPr txBox="1"/>
          <p:nvPr/>
        </p:nvSpPr>
        <p:spPr>
          <a:xfrm>
            <a:off x="4923434" y="4148328"/>
            <a:ext cx="285689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Простои оборудования</a:t>
            </a:r>
            <a:endParaRPr lang="en-US" sz="1700" dirty="0"/>
          </a:p>
        </p:txBody>
      </p:sp>
      <p:sp>
        <p:nvSpPr>
          <p:cNvPr id="49" name="Shape 46"/>
          <p:cNvSpPr/>
          <p:nvPr/>
        </p:nvSpPr>
        <p:spPr>
          <a:xfrm>
            <a:off x="8054645" y="4148328"/>
            <a:ext cx="3588410" cy="495300"/>
          </a:xfrm>
          <a:prstGeom prst="roundRect">
            <a:avLst>
              <a:gd name="adj" fmla="val 2215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50" name="Shape 47"/>
          <p:cNvSpPr/>
          <p:nvPr/>
        </p:nvSpPr>
        <p:spPr>
          <a:xfrm>
            <a:off x="8237525" y="4258818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9AACA9"/>
            </a:solidFill>
            <a:prstDash val="solid"/>
          </a:ln>
        </p:spPr>
      </p:sp>
      <p:sp>
        <p:nvSpPr>
          <p:cNvPr id="51" name="Text 48"/>
          <p:cNvSpPr txBox="1"/>
          <p:nvPr/>
        </p:nvSpPr>
        <p:spPr>
          <a:xfrm>
            <a:off x="8676437" y="4148328"/>
            <a:ext cx="285689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Сверхурочные часы</a:t>
            </a:r>
            <a:endParaRPr lang="en-US" sz="1700" dirty="0"/>
          </a:p>
        </p:txBody>
      </p:sp>
      <p:sp>
        <p:nvSpPr>
          <p:cNvPr id="52" name="Shape 49"/>
          <p:cNvSpPr/>
          <p:nvPr/>
        </p:nvSpPr>
        <p:spPr>
          <a:xfrm>
            <a:off x="548640" y="4808220"/>
            <a:ext cx="3588410" cy="495300"/>
          </a:xfrm>
          <a:prstGeom prst="roundRect">
            <a:avLst>
              <a:gd name="adj" fmla="val 2215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53" name="Shape 50"/>
          <p:cNvSpPr/>
          <p:nvPr/>
        </p:nvSpPr>
        <p:spPr>
          <a:xfrm>
            <a:off x="731520" y="4918710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9AACA9"/>
            </a:solidFill>
            <a:prstDash val="solid"/>
          </a:ln>
        </p:spPr>
      </p:sp>
      <p:sp>
        <p:nvSpPr>
          <p:cNvPr id="54" name="Text 51"/>
          <p:cNvSpPr txBox="1"/>
          <p:nvPr/>
        </p:nvSpPr>
        <p:spPr>
          <a:xfrm>
            <a:off x="1170432" y="4808220"/>
            <a:ext cx="285689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Срок готовности анализов</a:t>
            </a:r>
            <a:endParaRPr lang="en-US" sz="1700" dirty="0"/>
          </a:p>
        </p:txBody>
      </p:sp>
      <p:sp>
        <p:nvSpPr>
          <p:cNvPr id="55" name="Text 52"/>
          <p:cNvSpPr txBox="1"/>
          <p:nvPr/>
        </p:nvSpPr>
        <p:spPr>
          <a:xfrm>
            <a:off x="548640" y="6001004"/>
            <a:ext cx="11094415" cy="2169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Отметьте для себя ровно 6. Обсудите выбор с заместителями.</a:t>
            </a:r>
            <a:endParaRPr lang="en-US" sz="140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58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ПАНЕЛЬ НАШЕЙ АУДИТОРИИ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поставить сотрудникам задачу на создание панели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54480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" y="1655064"/>
            <a:ext cx="256032" cy="256032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280160" y="1554480"/>
            <a:ext cx="7406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Управленческий вопрос: какое решение поможет принять панель</a:t>
            </a:r>
            <a:endParaRPr lang="en-US" sz="1800" dirty="0"/>
          </a:p>
        </p:txBody>
      </p:sp>
      <p:sp>
        <p:nvSpPr>
          <p:cNvPr id="10" name="Shape 6"/>
          <p:cNvSpPr/>
          <p:nvPr/>
        </p:nvSpPr>
        <p:spPr>
          <a:xfrm>
            <a:off x="548640" y="2176272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" y="2276856"/>
            <a:ext cx="256032" cy="256032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280160" y="2176272"/>
            <a:ext cx="740664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больше 6–8 плиток на главном экране, у каждой — записанное определение</a:t>
            </a:r>
            <a:endParaRPr lang="en-US" sz="1800" dirty="0"/>
          </a:p>
        </p:txBody>
      </p:sp>
      <p:sp>
        <p:nvSpPr>
          <p:cNvPr id="13" name="Shape 8"/>
          <p:cNvSpPr/>
          <p:nvPr/>
        </p:nvSpPr>
        <p:spPr>
          <a:xfrm>
            <a:off x="548640" y="2898648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224" y="2999232"/>
            <a:ext cx="256032" cy="256032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280160" y="2898648"/>
            <a:ext cx="740664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Источник: выгрузка или подключение к МИС, без ручного перепечатывания</a:t>
            </a:r>
            <a:endParaRPr lang="en-US" sz="1800" dirty="0"/>
          </a:p>
        </p:txBody>
      </p:sp>
      <p:sp>
        <p:nvSpPr>
          <p:cNvPr id="16" name="Shape 10"/>
          <p:cNvSpPr/>
          <p:nvPr/>
        </p:nvSpPr>
        <p:spPr>
          <a:xfrm>
            <a:off x="548640" y="3621024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224" y="3721608"/>
            <a:ext cx="256032" cy="256032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1280160" y="3621024"/>
            <a:ext cx="7406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Частота обновления: ежедневно, еженедельно или ежемесячно</a:t>
            </a:r>
            <a:endParaRPr lang="en-US" sz="1800" dirty="0"/>
          </a:p>
        </p:txBody>
      </p:sp>
      <p:sp>
        <p:nvSpPr>
          <p:cNvPr id="19" name="Shape 12"/>
          <p:cNvSpPr/>
          <p:nvPr/>
        </p:nvSpPr>
        <p:spPr>
          <a:xfrm>
            <a:off x="548640" y="424281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224" y="4343400"/>
            <a:ext cx="256032" cy="256032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1280160" y="4242816"/>
            <a:ext cx="7406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Где работает панель: данные пациентов остаются в МИС, в Узбекистане</a:t>
            </a:r>
            <a:endParaRPr lang="en-US" sz="1800" dirty="0"/>
          </a:p>
        </p:txBody>
      </p:sp>
      <p:sp>
        <p:nvSpPr>
          <p:cNvPr id="22" name="Shape 14"/>
          <p:cNvSpPr/>
          <p:nvPr/>
        </p:nvSpPr>
        <p:spPr>
          <a:xfrm>
            <a:off x="548640" y="4864608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2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224" y="4965192"/>
            <a:ext cx="256032" cy="256032"/>
          </a:xfrm>
          <a:prstGeom prst="rect">
            <a:avLst/>
          </a:prstGeom>
        </p:spPr>
      </p:pic>
      <p:sp>
        <p:nvSpPr>
          <p:cNvPr id="24" name="Text 15"/>
          <p:cNvSpPr txBox="1"/>
          <p:nvPr/>
        </p:nvSpPr>
        <p:spPr>
          <a:xfrm>
            <a:off x="1280160" y="4864608"/>
            <a:ext cx="740664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Кто видит: права доступа; на общих панелях — только обезличенные сводки</a:t>
            </a:r>
            <a:endParaRPr lang="en-US" sz="1800" dirty="0"/>
          </a:p>
        </p:txBody>
      </p:sp>
      <p:sp>
        <p:nvSpPr>
          <p:cNvPr id="25" name="Shape 16"/>
          <p:cNvSpPr/>
          <p:nvPr/>
        </p:nvSpPr>
        <p:spPr>
          <a:xfrm>
            <a:off x="548640" y="5586984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26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224" y="5687568"/>
            <a:ext cx="256032" cy="256032"/>
          </a:xfrm>
          <a:prstGeom prst="rect">
            <a:avLst/>
          </a:prstGeom>
        </p:spPr>
      </p:pic>
      <p:sp>
        <p:nvSpPr>
          <p:cNvPr id="27" name="Text 17"/>
          <p:cNvSpPr txBox="1"/>
          <p:nvPr/>
        </p:nvSpPr>
        <p:spPr>
          <a:xfrm>
            <a:off x="1280160" y="5586984"/>
            <a:ext cx="7406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делаем при «красном» значении: кто, какое действие, в какой срок</a:t>
            </a:r>
            <a:endParaRPr lang="en-US" sz="1800" dirty="0"/>
          </a:p>
        </p:txBody>
      </p:sp>
      <p:sp>
        <p:nvSpPr>
          <p:cNvPr id="28" name="Shape 18"/>
          <p:cNvSpPr/>
          <p:nvPr/>
        </p:nvSpPr>
        <p:spPr>
          <a:xfrm>
            <a:off x="9159088" y="2491740"/>
            <a:ext cx="2377440" cy="237744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9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82124" y="3014777"/>
            <a:ext cx="1331366" cy="1331366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ПРОВЕРКА ЗНАНИЙ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Итоговый тест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803904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вопросов для самопроверки · ответ — на слайде после каждого вопроса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7 ИЗ 7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Почему глаз быстрее таблицы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2305986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2305986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Картинки, которые изменили решения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880452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80452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Аналитика в здравоохранении сегодня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5454919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5454919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Лаборатория критического чтения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7029385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7029385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Как устроена панель управления и где её сделать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8603851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8603851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Панель нашей аудитории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10178317" y="5779008"/>
            <a:ext cx="1464738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10178317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Итоговый тест</a:t>
            </a:r>
            <a:endParaRPr lang="en-US" sz="100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глаз замечает на экране быстрее всего, ещё до чтения?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Одну красную отметку среди серых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6196432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Одну цифру 7 среди других цифр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548640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Небольшую разницу углов круговой диаграммы</a:t>
            </a:r>
            <a:endParaRPr 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6196432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Нужное значение в таблице из 36 чисел</a:t>
            </a:r>
            <a:endParaRPr lang="en-US" sz="240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61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глаз замечает на экране быстрее всего, ещё до чтения?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600200"/>
            <a:ext cx="389214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Одну красную отметку среди серых</a:t>
            </a:r>
            <a:endParaRPr lang="en-US" sz="240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8336" y="2016252"/>
            <a:ext cx="402336" cy="402336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6196432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6361024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9"/>
          <p:cNvSpPr txBox="1"/>
          <p:nvPr/>
        </p:nvSpPr>
        <p:spPr>
          <a:xfrm>
            <a:off x="7019392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Одну цифру 7 среди других цифр</a:t>
            </a:r>
            <a:endParaRPr lang="en-US" sz="2400" dirty="0"/>
          </a:p>
        </p:txBody>
      </p:sp>
      <p:sp>
        <p:nvSpPr>
          <p:cNvPr id="14" name="Shape 10"/>
          <p:cNvSpPr/>
          <p:nvPr/>
        </p:nvSpPr>
        <p:spPr>
          <a:xfrm>
            <a:off x="548640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13232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1371600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Небольшую разницу углов круговой диаграммы</a:t>
            </a:r>
            <a:endParaRPr lang="en-US" sz="2400" dirty="0"/>
          </a:p>
        </p:txBody>
      </p:sp>
      <p:sp>
        <p:nvSpPr>
          <p:cNvPr id="17" name="Shape 13"/>
          <p:cNvSpPr/>
          <p:nvPr/>
        </p:nvSpPr>
        <p:spPr>
          <a:xfrm>
            <a:off x="6196432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361024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5"/>
          <p:cNvSpPr txBox="1"/>
          <p:nvPr/>
        </p:nvSpPr>
        <p:spPr>
          <a:xfrm>
            <a:off x="7019392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Нужное значение в таблице из 36 чисел</a:t>
            </a:r>
            <a:endParaRPr lang="en-US" sz="2400" dirty="0"/>
          </a:p>
        </p:txBody>
      </p:sp>
      <p:sp>
        <p:nvSpPr>
          <p:cNvPr id="20" name="Shape 16"/>
          <p:cNvSpPr/>
          <p:nvPr/>
        </p:nvSpPr>
        <p:spPr>
          <a:xfrm>
            <a:off x="548640" y="4544568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4727448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4828032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4773168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Цвет мозг замечает автоматически. Поэтому на панели красным выделяют только то, что требует действия.</a:t>
            </a:r>
            <a:endParaRPr lang="en-US" sz="180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62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двух отделений одинаковые средние показатели. Что сделать перед выводом, что они похожи?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Ничего: одинаковые средние — одинаковые отделения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Посмотреть на график самих данных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Округлить показатели до целых</a:t>
            </a:r>
            <a:endParaRPr 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Сравнить только максимальные значения</a:t>
            </a:r>
            <a:endParaRPr lang="en-US" sz="240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63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двух отделений одинаковые средние показатели. Что сделать перед выводом, что они похожи?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Ничего: одинаковые средние — одинаковые отделения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019392" y="1836928"/>
            <a:ext cx="389214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Посмотреть на график самих данных</a:t>
            </a:r>
            <a:endParaRPr lang="en-US" sz="2400" dirty="0"/>
          </a:p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127" y="2252980"/>
            <a:ext cx="402336" cy="402336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Округлить показатели до целых</a:t>
            </a:r>
            <a:endParaRPr lang="en-US" sz="2400" dirty="0"/>
          </a:p>
        </p:txBody>
      </p:sp>
      <p:sp>
        <p:nvSpPr>
          <p:cNvPr id="17" name="Shape 13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5"/>
          <p:cNvSpPr txBox="1"/>
          <p:nvPr/>
        </p:nvSpPr>
        <p:spPr>
          <a:xfrm>
            <a:off x="7019392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Сравнить только максимальные значения</a:t>
            </a:r>
            <a:endParaRPr lang="en-US" sz="2400" dirty="0"/>
          </a:p>
        </p:txBody>
      </p:sp>
      <p:sp>
        <p:nvSpPr>
          <p:cNvPr id="20" name="Shape 16"/>
          <p:cNvSpPr/>
          <p:nvPr/>
        </p:nvSpPr>
        <p:spPr>
          <a:xfrm>
            <a:off x="548640" y="4781296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496417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5064760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5009896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 одинаковыми средними могут стоять совсем разные данные, как в квартете Энскомба. Рисунок показывает то, что скрывает среднее.</a:t>
            </a:r>
            <a:endParaRPr lang="en-US" sz="180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64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Ось столбчатой диаграммы начинается не с нуля, а с 91%. К чему это приводит?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График становится точнее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Разница между столбцами кажется меньше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восприятие это не влияет</a:t>
            </a:r>
            <a:endParaRPr 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Разница между столбцами кажется больше</a:t>
            </a:r>
            <a:endParaRPr lang="en-US" sz="240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65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Ось столбчатой диаграммы начинается не с нуля, а с 91%. К чему это приводит?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График становится точнее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Разница между столбцами кажется меньше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восприятие это не влияет</a:t>
            </a:r>
            <a:endParaRPr lang="en-US" sz="2400" dirty="0"/>
          </a:p>
        </p:txBody>
      </p:sp>
      <p:sp>
        <p:nvSpPr>
          <p:cNvPr id="16" name="Shape 13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8" name="Text 15"/>
          <p:cNvSpPr txBox="1"/>
          <p:nvPr/>
        </p:nvSpPr>
        <p:spPr>
          <a:xfrm>
            <a:off x="7019392" y="3272536"/>
            <a:ext cx="389214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Разница между столбцами кажется больше</a:t>
            </a:r>
            <a:endParaRPr lang="en-US" sz="2400" dirty="0"/>
          </a:p>
        </p:txBody>
      </p:sp>
      <p:pic>
        <p:nvPicPr>
          <p:cNvPr id="1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127" y="3688588"/>
            <a:ext cx="402336" cy="402336"/>
          </a:xfrm>
          <a:prstGeom prst="rect">
            <a:avLst/>
          </a:prstGeom>
        </p:spPr>
      </p:pic>
      <p:sp>
        <p:nvSpPr>
          <p:cNvPr id="20" name="Shape 16"/>
          <p:cNvSpPr/>
          <p:nvPr/>
        </p:nvSpPr>
        <p:spPr>
          <a:xfrm>
            <a:off x="548640" y="4781296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496417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5064760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5009896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Обрезанная ось преувеличивает разницу: 92% и 95% выглядят как «в 4 раза». Всегда проверяйте начало оси.</a:t>
            </a:r>
            <a:endParaRPr lang="en-US" sz="1800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66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Отделение А в целом хуже отделения Б, но лучше в каждой группе тяжести. Как это объяснить?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836928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229336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836928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 получает больше лёгких пациентов — сравнивайте внутри групп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6196432" y="1836928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229336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836928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Это ошибка в расчётах</a:t>
            </a:r>
            <a:endParaRPr lang="en-US" sz="2200" dirty="0"/>
          </a:p>
        </p:txBody>
      </p:sp>
      <p:sp>
        <p:nvSpPr>
          <p:cNvPr id="14" name="Shape 11"/>
          <p:cNvSpPr/>
          <p:nvPr/>
        </p:nvSpPr>
        <p:spPr>
          <a:xfrm>
            <a:off x="548640" y="3408172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86461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408172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Группы тяжести не важны — смотрите на общий итог</a:t>
            </a:r>
            <a:endParaRPr lang="en-US" sz="2200" dirty="0"/>
          </a:p>
        </p:txBody>
      </p:sp>
      <p:sp>
        <p:nvSpPr>
          <p:cNvPr id="17" name="Shape 14"/>
          <p:cNvSpPr/>
          <p:nvPr/>
        </p:nvSpPr>
        <p:spPr>
          <a:xfrm>
            <a:off x="6196432" y="3408172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86461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408172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Отделение А нужно закрыть</a:t>
            </a:r>
            <a:endParaRPr lang="en-US" sz="2200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67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Отделение А в целом хуже отделения Б, но лучше в каждой группе тяжести. Как это объяснить?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836928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29336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836928"/>
            <a:ext cx="389214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 получает больше лёгких пациентов — сравнивайте внутри групп</a:t>
            </a:r>
            <a:endParaRPr lang="en-US" sz="220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8336" y="2320798"/>
            <a:ext cx="402336" cy="402336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6196432" y="1836928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6361024" y="229336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9"/>
          <p:cNvSpPr txBox="1"/>
          <p:nvPr/>
        </p:nvSpPr>
        <p:spPr>
          <a:xfrm>
            <a:off x="7019392" y="1836928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Это ошибка в расчётах</a:t>
            </a:r>
            <a:endParaRPr lang="en-US" sz="2200" dirty="0"/>
          </a:p>
        </p:txBody>
      </p:sp>
      <p:sp>
        <p:nvSpPr>
          <p:cNvPr id="14" name="Shape 10"/>
          <p:cNvSpPr/>
          <p:nvPr/>
        </p:nvSpPr>
        <p:spPr>
          <a:xfrm>
            <a:off x="548640" y="3408172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13232" y="386461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1371600" y="3408172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Группы тяжести не важны — смотрите на общий итог</a:t>
            </a:r>
            <a:endParaRPr lang="en-US" sz="2200" dirty="0"/>
          </a:p>
        </p:txBody>
      </p:sp>
      <p:sp>
        <p:nvSpPr>
          <p:cNvPr id="17" name="Shape 13"/>
          <p:cNvSpPr/>
          <p:nvPr/>
        </p:nvSpPr>
        <p:spPr>
          <a:xfrm>
            <a:off x="6196432" y="3408172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361024" y="386461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5"/>
          <p:cNvSpPr txBox="1"/>
          <p:nvPr/>
        </p:nvSpPr>
        <p:spPr>
          <a:xfrm>
            <a:off x="7019392" y="3408172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Отделение А нужно закрыть</a:t>
            </a:r>
            <a:endParaRPr lang="en-US" sz="2200" dirty="0"/>
          </a:p>
        </p:txBody>
      </p:sp>
      <p:sp>
        <p:nvSpPr>
          <p:cNvPr id="20" name="Shape 16"/>
          <p:cNvSpPr/>
          <p:nvPr/>
        </p:nvSpPr>
        <p:spPr>
          <a:xfrm>
            <a:off x="548640" y="5052568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5235448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5336032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5281168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Это парадокс Симпсона: общий итог зависит от того, каких пациентов больше. Сравнивайте сопоставимые группы.</a:t>
            </a:r>
            <a:endParaRPr lang="en-US" sz="1800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8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68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Где можно разместить панель управления с данными пациентов?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600200"/>
            <a:ext cx="5446624" cy="1416558"/>
          </a:xfrm>
          <a:prstGeom prst="roundRect">
            <a:avLst>
              <a:gd name="adj" fmla="val 774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2079879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600200"/>
            <a:ext cx="4440784" cy="1416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бесплатной облачной панели Google</a:t>
            </a:r>
            <a:endParaRPr lang="en-US" sz="2300" dirty="0"/>
          </a:p>
        </p:txBody>
      </p:sp>
      <p:sp>
        <p:nvSpPr>
          <p:cNvPr id="11" name="Shape 8"/>
          <p:cNvSpPr/>
          <p:nvPr/>
        </p:nvSpPr>
        <p:spPr>
          <a:xfrm>
            <a:off x="6196432" y="1600200"/>
            <a:ext cx="5446624" cy="1416558"/>
          </a:xfrm>
          <a:prstGeom prst="roundRect">
            <a:avLst>
              <a:gd name="adj" fmla="val 774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2079879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600200"/>
            <a:ext cx="4440784" cy="1416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МИС или на своём сервере в Узбекистане, с доступом по ролям</a:t>
            </a:r>
            <a:endParaRPr lang="en-US" sz="2300" dirty="0"/>
          </a:p>
        </p:txBody>
      </p:sp>
      <p:sp>
        <p:nvSpPr>
          <p:cNvPr id="14" name="Shape 11"/>
          <p:cNvSpPr/>
          <p:nvPr/>
        </p:nvSpPr>
        <p:spPr>
          <a:xfrm>
            <a:off x="548640" y="3217926"/>
            <a:ext cx="5446624" cy="1416558"/>
          </a:xfrm>
          <a:prstGeom prst="roundRect">
            <a:avLst>
              <a:gd name="adj" fmla="val 774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697605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217926"/>
            <a:ext cx="4440784" cy="1416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открытой панели в интернете, если поставить пароль</a:t>
            </a:r>
            <a:endParaRPr lang="en-US" sz="2300" dirty="0"/>
          </a:p>
        </p:txBody>
      </p:sp>
      <p:sp>
        <p:nvSpPr>
          <p:cNvPr id="17" name="Shape 14"/>
          <p:cNvSpPr/>
          <p:nvPr/>
        </p:nvSpPr>
        <p:spPr>
          <a:xfrm>
            <a:off x="6196432" y="3217926"/>
            <a:ext cx="5446624" cy="1416558"/>
          </a:xfrm>
          <a:prstGeom prst="roundRect">
            <a:avLst>
              <a:gd name="adj" fmla="val 774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697605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217926"/>
            <a:ext cx="4440784" cy="1416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Google Таблице с доступом по ссылке</a:t>
            </a:r>
            <a:endParaRPr lang="en-US" sz="2300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9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3 · Визуальный анализ и панели управления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69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Где можно разместить панель управления с данными пациентов?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600200"/>
            <a:ext cx="5446624" cy="1416558"/>
          </a:xfrm>
          <a:prstGeom prst="roundRect">
            <a:avLst>
              <a:gd name="adj" fmla="val 774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079879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600200"/>
            <a:ext cx="4440784" cy="1416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бесплатной облачной панели Google</a:t>
            </a:r>
            <a:endParaRPr lang="en-US" sz="2300" dirty="0"/>
          </a:p>
        </p:txBody>
      </p:sp>
      <p:sp>
        <p:nvSpPr>
          <p:cNvPr id="10" name="Shape 7"/>
          <p:cNvSpPr/>
          <p:nvPr/>
        </p:nvSpPr>
        <p:spPr>
          <a:xfrm>
            <a:off x="6196432" y="1600200"/>
            <a:ext cx="5446624" cy="1416558"/>
          </a:xfrm>
          <a:prstGeom prst="roundRect">
            <a:avLst>
              <a:gd name="adj" fmla="val 7746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1024" y="2079879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019392" y="1600200"/>
            <a:ext cx="3892144" cy="1416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МИС или на своём сервере в Узбекистане, с доступом по ролям</a:t>
            </a:r>
            <a:endParaRPr lang="en-US" sz="2300" dirty="0"/>
          </a:p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127" y="2107311"/>
            <a:ext cx="402336" cy="402336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548640" y="3217926"/>
            <a:ext cx="5446624" cy="1416558"/>
          </a:xfrm>
          <a:prstGeom prst="roundRect">
            <a:avLst>
              <a:gd name="adj" fmla="val 774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13232" y="3697605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1371600" y="3217926"/>
            <a:ext cx="4440784" cy="1416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открытой панели в интернете, если поставить пароль</a:t>
            </a:r>
            <a:endParaRPr lang="en-US" sz="2300" dirty="0"/>
          </a:p>
        </p:txBody>
      </p:sp>
      <p:sp>
        <p:nvSpPr>
          <p:cNvPr id="17" name="Shape 13"/>
          <p:cNvSpPr/>
          <p:nvPr/>
        </p:nvSpPr>
        <p:spPr>
          <a:xfrm>
            <a:off x="6196432" y="3217926"/>
            <a:ext cx="5446624" cy="1416558"/>
          </a:xfrm>
          <a:prstGeom prst="roundRect">
            <a:avLst>
              <a:gd name="adj" fmla="val 774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361024" y="3697605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5"/>
          <p:cNvSpPr txBox="1"/>
          <p:nvPr/>
        </p:nvSpPr>
        <p:spPr>
          <a:xfrm>
            <a:off x="7019392" y="3217926"/>
            <a:ext cx="4440784" cy="1416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Google Таблице с доступом по ссылке</a:t>
            </a:r>
            <a:endParaRPr lang="en-US" sz="2300" dirty="0"/>
          </a:p>
        </p:txBody>
      </p:sp>
      <p:sp>
        <p:nvSpPr>
          <p:cNvPr id="20" name="Shape 16"/>
          <p:cNvSpPr/>
          <p:nvPr/>
        </p:nvSpPr>
        <p:spPr>
          <a:xfrm>
            <a:off x="548640" y="4908804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5091684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5192268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5137404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Данные пациентов остаются в МИС или на сервере в Узбекистане. В облачные сервисы — только обезличенные сводки.</a:t>
            </a:r>
            <a:endParaRPr lang="en-US" sz="1800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1520" y="201168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Спасибо! Модуль 3 завершён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301752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Далее — модуль 4: искусственный интеллект в здравоохранении</a:t>
            </a:r>
            <a:endParaRPr lang="en-US" sz="21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44348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КОНТАКТЫ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4754880"/>
            <a:ext cx="7315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Шохрух Султанов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Telegram @sultanovshoh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70</Slides>
  <Notes>70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</vt:vector>
  </TitlesOfParts>
  <Company>Westminster International University in Tashkent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Модуль 3. Визуальный анализ и панели управления</dc:title>
  <dc:subject>От цифр к решению за 5 секунд</dc:subject>
  <dc:creator>Шохрух Султанов</dc:creator>
  <cp:lastModifiedBy>Шохрух Султанов</cp:lastModifiedBy>
  <cp:revision>1</cp:revision>
  <dcterms:created xsi:type="dcterms:W3CDTF">2026-10-02T08:55:15Z</dcterms:created>
  <dcterms:modified xsi:type="dcterms:W3CDTF">2026-10-02T08:55:15Z</dcterms:modified>
</cp:coreProperties>
</file>