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0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charts/chart12.xml" ContentType="application/vnd.openxmlformats-officedocument.drawingml.chart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charts/chart13.xml" ContentType="application/vnd.openxmlformats-officedocument.drawingml.chart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charts/chart14.xml" ContentType="application/vnd.openxmlformats-officedocument.drawingml.chart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notesMasterIdLst>
    <p:notesMasterId r:id="rId7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Terapiya</c:v>
                </c:pt>
              </c:strCache>
            </c:strRef>
          </c:tx>
          <c:spPr>
            <a:solidFill>
              <a:srgbClr val="0F8B7E"/>
            </a:solidFill>
            <a:ln w="31750" cap="flat">
              <a:solidFill>
                <a:srgbClr val="0F8B7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8B7E"/>
              </a:solidFill>
              <a:ln w="9525" cap="flat">
                <a:solidFill>
                  <a:srgbClr val="0F8B7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3.3</c:v>
                </c:pt>
                <c:pt idx="2">
                  <c:v>2.9</c:v>
                </c:pt>
                <c:pt idx="3">
                  <c:v>3.1</c:v>
                </c:pt>
                <c:pt idx="4">
                  <c:v>3.4</c:v>
                </c:pt>
                <c:pt idx="5">
                  <c:v>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Jarrohlik</c:v>
                </c:pt>
              </c:strCache>
            </c:strRef>
          </c:tx>
          <c:spPr>
            <a:solidFill>
              <a:srgbClr val="6D5BD0"/>
            </a:solidFill>
            <a:ln w="31750" cap="flat">
              <a:solidFill>
                <a:srgbClr val="6D5BD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6D5BD0"/>
              </a:solidFill>
              <a:ln w="9525" cap="flat">
                <a:solidFill>
                  <a:srgbClr val="6D5BD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4.3</c:v>
                </c:pt>
                <c:pt idx="3">
                  <c:v>4.1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Kardiologiya</c:v>
                </c:pt>
              </c:strCache>
            </c:strRef>
          </c:tx>
          <c:spPr>
            <a:solidFill>
              <a:srgbClr val="D98E1E"/>
            </a:solidFill>
            <a:ln w="31750" cap="flat">
              <a:solidFill>
                <a:srgbClr val="D98E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D98E1E"/>
              </a:solidFill>
              <a:ln w="9525" cap="flat">
                <a:solidFill>
                  <a:srgbClr val="D98E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2.6</c:v>
                </c:pt>
                <c:pt idx="2">
                  <c:v>3.3</c:v>
                </c:pt>
                <c:pt idx="3">
                  <c:v>4</c:v>
                </c:pt>
                <c:pt idx="4">
                  <c:v>4.8</c:v>
                </c:pt>
                <c:pt idx="5">
                  <c:v>5.6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Nevrologiya</c:v>
                </c:pt>
              </c:strCache>
            </c:strRef>
          </c:tx>
          <c:spPr>
            <a:solidFill>
              <a:srgbClr val="2F6FDB"/>
            </a:solidFill>
            <a:ln w="31750" cap="flat">
              <a:solidFill>
                <a:srgbClr val="2F6FD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2F6FDB"/>
              </a:solidFill>
              <a:ln w="9525" cap="flat">
                <a:solidFill>
                  <a:srgbClr val="2F6FD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3.6</c:v>
                </c:pt>
                <c:pt idx="1">
                  <c:v>3.4</c:v>
                </c:pt>
                <c:pt idx="2">
                  <c:v>3.7</c:v>
                </c:pt>
                <c:pt idx="3">
                  <c:v>3.5</c:v>
                </c:pt>
                <c:pt idx="4">
                  <c:v>3.3</c:v>
                </c:pt>
                <c:pt idx="5">
                  <c:v>3.6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Pediatriya</c:v>
                </c:pt>
              </c:strCache>
            </c:strRef>
          </c:tx>
          <c:spPr>
            <a:solidFill>
              <a:srgbClr val="C2417A"/>
            </a:solidFill>
            <a:ln w="31750" cap="flat">
              <a:solidFill>
                <a:srgbClr val="C241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C2417A"/>
              </a:solidFill>
              <a:ln w="9525" cap="flat">
                <a:solidFill>
                  <a:srgbClr val="C241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1.7</c:v>
                </c:pt>
                <c:pt idx="1">
                  <c:v>1.9</c:v>
                </c:pt>
                <c:pt idx="2">
                  <c:v>1.6</c:v>
                </c:pt>
                <c:pt idx="3">
                  <c:v>1.8</c:v>
                </c:pt>
                <c:pt idx="4">
                  <c:v>1.7</c:v>
                </c:pt>
                <c:pt idx="5">
                  <c:v>1.9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Ginekologiya</c:v>
                </c:pt>
              </c:strCache>
            </c:strRef>
          </c:tx>
          <c:spPr>
            <a:solidFill>
              <a:srgbClr val="5B7F2B"/>
            </a:solidFill>
            <a:ln w="31750" cap="flat">
              <a:solidFill>
                <a:srgbClr val="5B7F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B7F2B"/>
              </a:solidFill>
              <a:ln w="9525" cap="flat">
                <a:solidFill>
                  <a:srgbClr val="5B7F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2.6</c:v>
                </c:pt>
                <c:pt idx="1">
                  <c:v>2.8</c:v>
                </c:pt>
                <c:pt idx="2">
                  <c:v>2.5</c:v>
                </c:pt>
                <c:pt idx="3">
                  <c:v>2.7</c:v>
                </c:pt>
                <c:pt idx="4">
                  <c:v>2.9</c:v>
                </c:pt>
                <c:pt idx="5">
                  <c:v>2.6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Terapiya</c:v>
                </c:pt>
              </c:strCache>
            </c:strRef>
          </c:tx>
          <c:spPr>
            <a:solidFill>
              <a:srgbClr val="0F8B7E"/>
            </a:solidFill>
            <a:ln w="31750" cap="flat">
              <a:solidFill>
                <a:srgbClr val="0F8B7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8B7E"/>
              </a:solidFill>
              <a:ln w="9525" cap="flat">
                <a:solidFill>
                  <a:srgbClr val="0F8B7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3.3</c:v>
                </c:pt>
                <c:pt idx="2">
                  <c:v>2.9</c:v>
                </c:pt>
                <c:pt idx="3">
                  <c:v>3.1</c:v>
                </c:pt>
                <c:pt idx="4">
                  <c:v>3.4</c:v>
                </c:pt>
                <c:pt idx="5">
                  <c:v>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Jarrohlik</c:v>
                </c:pt>
              </c:strCache>
            </c:strRef>
          </c:tx>
          <c:spPr>
            <a:solidFill>
              <a:srgbClr val="6D5BD0"/>
            </a:solidFill>
            <a:ln w="31750" cap="flat">
              <a:solidFill>
                <a:srgbClr val="6D5BD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6D5BD0"/>
              </a:solidFill>
              <a:ln w="9525" cap="flat">
                <a:solidFill>
                  <a:srgbClr val="6D5BD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4.3</c:v>
                </c:pt>
                <c:pt idx="3">
                  <c:v>4.1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Kardiologiya</c:v>
                </c:pt>
              </c:strCache>
            </c:strRef>
          </c:tx>
          <c:spPr>
            <a:solidFill>
              <a:srgbClr val="D98E1E"/>
            </a:solidFill>
            <a:ln w="31750" cap="flat">
              <a:solidFill>
                <a:srgbClr val="D98E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D98E1E"/>
              </a:solidFill>
              <a:ln w="9525" cap="flat">
                <a:solidFill>
                  <a:srgbClr val="D98E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2.6</c:v>
                </c:pt>
                <c:pt idx="2">
                  <c:v>3.3</c:v>
                </c:pt>
                <c:pt idx="3">
                  <c:v>4</c:v>
                </c:pt>
                <c:pt idx="4">
                  <c:v>4.8</c:v>
                </c:pt>
                <c:pt idx="5">
                  <c:v>5.6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Nevrologiya</c:v>
                </c:pt>
              </c:strCache>
            </c:strRef>
          </c:tx>
          <c:spPr>
            <a:solidFill>
              <a:srgbClr val="2F6FDB"/>
            </a:solidFill>
            <a:ln w="31750" cap="flat">
              <a:solidFill>
                <a:srgbClr val="2F6FD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2F6FDB"/>
              </a:solidFill>
              <a:ln w="9525" cap="flat">
                <a:solidFill>
                  <a:srgbClr val="2F6FD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3.6</c:v>
                </c:pt>
                <c:pt idx="1">
                  <c:v>3.4</c:v>
                </c:pt>
                <c:pt idx="2">
                  <c:v>3.7</c:v>
                </c:pt>
                <c:pt idx="3">
                  <c:v>3.5</c:v>
                </c:pt>
                <c:pt idx="4">
                  <c:v>3.3</c:v>
                </c:pt>
                <c:pt idx="5">
                  <c:v>3.6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Pediatriya</c:v>
                </c:pt>
              </c:strCache>
            </c:strRef>
          </c:tx>
          <c:spPr>
            <a:solidFill>
              <a:srgbClr val="C2417A"/>
            </a:solidFill>
            <a:ln w="31750" cap="flat">
              <a:solidFill>
                <a:srgbClr val="C241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C2417A"/>
              </a:solidFill>
              <a:ln w="9525" cap="flat">
                <a:solidFill>
                  <a:srgbClr val="C241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1.7</c:v>
                </c:pt>
                <c:pt idx="1">
                  <c:v>1.9</c:v>
                </c:pt>
                <c:pt idx="2">
                  <c:v>1.6</c:v>
                </c:pt>
                <c:pt idx="3">
                  <c:v>1.8</c:v>
                </c:pt>
                <c:pt idx="4">
                  <c:v>1.7</c:v>
                </c:pt>
                <c:pt idx="5">
                  <c:v>1.9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Ginekologiya</c:v>
                </c:pt>
              </c:strCache>
            </c:strRef>
          </c:tx>
          <c:spPr>
            <a:solidFill>
              <a:srgbClr val="5B7F2B"/>
            </a:solidFill>
            <a:ln w="31750" cap="flat">
              <a:solidFill>
                <a:srgbClr val="5B7F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B7F2B"/>
              </a:solidFill>
              <a:ln w="9525" cap="flat">
                <a:solidFill>
                  <a:srgbClr val="5B7F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Apr</c:v>
                  </c:pt>
                  <c:pt idx="1">
                    <c:v>May</c:v>
                  </c:pt>
                  <c:pt idx="2">
                    <c:v>Iyun</c:v>
                  </c:pt>
                  <c:pt idx="3">
                    <c:v>Iyul</c:v>
                  </c:pt>
                  <c:pt idx="4">
                    <c:v>Avg</c:v>
                  </c:pt>
                  <c:pt idx="5">
                    <c:v>Sen</c:v>
                  </c:pt>
                </c:lvl>
              </c:multiLvlStrCache>
            </c:multiLvl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2.6</c:v>
                </c:pt>
                <c:pt idx="1">
                  <c:v>2.8</c:v>
                </c:pt>
                <c:pt idx="2">
                  <c:v>2.5</c:v>
                </c:pt>
                <c:pt idx="3">
                  <c:v>2.7</c:v>
                </c:pt>
                <c:pt idx="4">
                  <c:v>2.9</c:v>
                </c:pt>
                <c:pt idx="5">
                  <c:v>2.6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Yotqizishlar ulushi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Nevrologiya</c:v>
                  </c:pt>
                  <c:pt idx="1">
                    <c:v>Terapiya</c:v>
                  </c:pt>
                  <c:pt idx="2">
                    <c:v>Jarrohlik</c:v>
                  </c:pt>
                  <c:pt idx="3">
                    <c:v>Kardiologiya</c:v>
                  </c:pt>
                  <c:pt idx="4">
                    <c:v>Pediatriya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20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Yotqizishlar ulushi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Nevrologiya</c:v>
                  </c:pt>
                  <c:pt idx="1">
                    <c:v>Terapiya</c:v>
                  </c:pt>
                  <c:pt idx="2">
                    <c:v>Jarrohlik</c:v>
                  </c:pt>
                  <c:pt idx="3">
                    <c:v>Kardiologiya</c:v>
                  </c:pt>
                  <c:pt idx="4">
                    <c:v>Pediatriya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20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Bemorlar mamnunligi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6"/>
          <c:min val="91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Bemorlar mamnunligi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Bemorlar mamnunligi</c:v>
                </c:pt>
              </c:strCache>
            </c:strRef>
          </c:tx>
          <c:spPr>
            <a:solidFill>
              <a:srgbClr val="0F8B7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B1F1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</c:v>
                </c:pt>
                <c:pt idx="1">
                  <c:v>95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600" u="none">
                  <a:solidFill>
                    <a:srgbClr val="0B1F1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4A4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CEA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A7F7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8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9.xm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0.xml"/><Relationship Id="rId1" Type="http://schemas.openxmlformats.org/officeDocument/2006/relationships/image" Target="../media/image-1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1.xml"/><Relationship Id="rId1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jpe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jpe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2.xml"/><Relationship Id="rId1" Type="http://schemas.openxmlformats.org/officeDocument/2006/relationships/image" Target="../media/image-3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3.xml"/><Relationship Id="rId1" Type="http://schemas.openxmlformats.org/officeDocument/2006/relationships/image" Target="../media/image-3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4.xml"/><Relationship Id="rId1" Type="http://schemas.openxmlformats.org/officeDocument/2006/relationships/image" Target="../media/image-39-1.png"/><Relationship Id="rId3" Type="http://schemas.openxmlformats.org/officeDocument/2006/relationships/image" Target="../media/image-39-2.png"/><Relationship Id="rId4" Type="http://schemas.openxmlformats.org/officeDocument/2006/relationships/image" Target="../media/image-39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8-image-1.jpe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6-image-1.jpe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image" Target="../media/image-58-6.png"/><Relationship Id="rId7" Type="http://schemas.openxmlformats.org/officeDocument/2006/relationships/image" Target="../media/image-58-7.png"/><Relationship Id="rId8" Type="http://schemas.openxmlformats.org/officeDocument/2006/relationships/image" Target="../media/image-58-8.png"/><Relationship Id="rId9" Type="http://schemas.openxmlformats.org/officeDocument/2006/relationships/image" Target="../media/image-5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9-image-1.jpeg"/><Relationship Id="rId2" Type="http://schemas.openxmlformats.org/officeDocument/2006/relationships/image" Target="../media/image-5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image" Target="../media/image-69-2.png"/><Relationship Id="rId3" Type="http://schemas.openxmlformats.org/officeDocument/2006/relationships/image" Target="../media/image-6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0-image-1.jpeg"/><Relationship Id="rId2" Type="http://schemas.openxmlformats.org/officeDocument/2006/relationships/image" Target="../media/image-7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3-MODUL · 2 SOAT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Vizual tahlil va boshqaruv panellari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163824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Raqamlardan qarorga — 5 soniyada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MAZMUNI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rejasi va maqsadlari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Miya nimani bir zumda payqaydi va nimani aniqroq solishtiradi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18073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181497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Qarorlarni o‘zgartirgan rasmlar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492393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tarixiy misol va o‘rtacha qiymatlar bilan bitta tajriba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89081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85423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sog‘liqni saqlashda tahlil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16513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Yordam bergan — va yordam bermagan panellar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563547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526971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Tanqidiy o‘qish laboratoriyasi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837867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Kesilgan o‘q, soxta sabab va o‘rtachalar paradoksi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236285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199709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510605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manbalari, dasturlar va saqlash joyi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90902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87244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Auditoriyamiz paneli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18334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2-moduldagi javoblaringiz — va siz yig‘adigan asosiy ekran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5581759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5545183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5856079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MODULDAN KEYIN SIZ: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 jadvaldan nega tezroq o‘qilishini tushunish</a:t>
            </a:r>
            <a:endParaRPr lang="en-US" sz="1400" dirty="0"/>
          </a:p>
        </p:txBody>
      </p:sp>
      <p:sp>
        <p:nvSpPr>
          <p:cNvPr id="33" name="Shape 29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Ma’lumotli rasm qarorni o‘zgartirgan misollarni bilish</a:t>
            </a:r>
            <a:endParaRPr lang="en-US" sz="1400" dirty="0"/>
          </a:p>
        </p:txBody>
      </p:sp>
      <p:sp>
        <p:nvSpPr>
          <p:cNvPr id="36" name="Shape 31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Buzilishlarni payqash: kesilgan o‘q, soxta sabab</a:t>
            </a:r>
            <a:endParaRPr lang="en-US" sz="1400" dirty="0"/>
          </a:p>
        </p:txBody>
      </p:sp>
      <p:sp>
        <p:nvSpPr>
          <p:cNvPr id="39" name="Shape 33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(dashbord) qanday tuzilganini tushunish</a:t>
            </a:r>
            <a:endParaRPr lang="en-US" sz="1400" dirty="0"/>
          </a:p>
        </p:txBody>
      </p:sp>
      <p:sp>
        <p:nvSpPr>
          <p:cNvPr id="42" name="Shape 35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Panelni qayerda yaratish va ma’lumotini qayerda saqlashni bilish</a:t>
            </a:r>
            <a:endParaRPr lang="en-US" sz="1400" dirty="0"/>
          </a:p>
        </p:txBody>
      </p:sp>
      <p:sp>
        <p:nvSpPr>
          <p:cNvPr id="45" name="Shape 37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47" name="Text 38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Xodimlarga panel yaratish vazifasini qo‘yish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1-topshiriq · Rejali qabulni kutish (kun). Qaysi bo‘limda u har oy o‘sib borgan?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1553146"/>
                <a:gridCol w="837247"/>
                <a:gridCol w="902779"/>
                <a:gridCol w="897636"/>
                <a:gridCol w="842201"/>
                <a:gridCol w="847725"/>
                <a:gridCol w="840105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Iyun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Iyul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Ginekologiya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1-topshiriq · Rejali qabulni kutish (kun). Qaysi bo‘limda u har oy o‘sib borgan?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1553146"/>
                <a:gridCol w="837247"/>
                <a:gridCol w="902779"/>
                <a:gridCol w="897636"/>
                <a:gridCol w="842201"/>
                <a:gridCol w="847725"/>
                <a:gridCol w="840105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Iyun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Iyul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8374126" y="1745488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Ginekologiya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8374126" y="3824986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906393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589520" y="4573016"/>
            <a:ext cx="4053535" cy="1541780"/>
          </a:xfrm>
          <a:prstGeom prst="roundRect">
            <a:avLst>
              <a:gd name="adj" fmla="val 830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801616"/>
            <a:ext cx="3093415" cy="1176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Nevrologiya: 2,1 → 2,4 → 2,7 → 3,0 → 3,4 → 3,9. Jarrohlik va ginekologiyada iyulda pasayish bo‘lgan — jadvalda uni o‘tkazib yuborish oson.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2-topshiriq · Rejali qabulni kutish (kun), boshqa ma’lumotlar. Qaysi bo‘limda u har oy o‘sib borgan?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2-topshiriq · Rejali qabulni kutish (kun), boshqa ma’lumotlar. Qaysi bo‘limda u har oy o‘sib borgan?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18640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8374126" y="1745488"/>
            <a:ext cx="253740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1826895"/>
            <a:ext cx="402336" cy="40233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589520" y="2438654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754112" y="2511806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8374126" y="2438654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7589520" y="3131820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204972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74126" y="3131820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824986"/>
            <a:ext cx="4053535" cy="565150"/>
          </a:xfrm>
          <a:prstGeom prst="roundRect">
            <a:avLst>
              <a:gd name="adj" fmla="val 194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98138"/>
            <a:ext cx="418846" cy="418846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374126" y="3824986"/>
            <a:ext cx="3086049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Kardiologiya: chiziq har oy yuqoriga ko‘tariladi (2,0 → 5,6 kun). Yana 36 ta raqam — lekin grafikda javob darhol ko‘rinadi.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 yoki grafik: xulosa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Jadval: 36 ta raqam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qatorni o‘qib, oylarni solishtirish kerak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oydagi pasayishni o‘tkazib yuborish oson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vaqt va diqqat talab qiladi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Grafik: o‘sha 36 ta raqam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O‘sib borayotgan chiziq darhol ko‘rinadi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Pasayish va sakrashlar hisoblamasdan seziladi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98678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bir necha soniyada topiladi — boshqaruv panelining mohiyati shu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Miya nimani bir zumda payqaydi va nimani aniqroq solishtiradi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1-QISM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1-tajriba · Qizil nuqta ekranning qaysi qismida?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chapda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o‘ngda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chapda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o‘ngda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1-tajriba · Qizil nuqta ekranning qaysi qismida?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chapda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o‘ngda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081528"/>
            <a:ext cx="24990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chapda</a:t>
            </a:r>
            <a:endParaRPr lang="en-US" sz="17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09544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o‘ngda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709160"/>
            <a:ext cx="4053535" cy="1448816"/>
          </a:xfrm>
          <a:prstGeom prst="roundRect">
            <a:avLst>
              <a:gd name="adj" fmla="val 883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8920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992624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937760"/>
            <a:ext cx="3093415" cy="1083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chapda. Kulranglar orasidagi qizil nuqtani miya siz qidirishni boshlamasdanoq topadi.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1-tajriba · 7 raqami qayerda?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chapda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o‘ngda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chapda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o‘ngda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1-tajriba · 7 raqami qayerda?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chapda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61108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o‘ngda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37210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013456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chapda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o‘ngda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Yuqorida o‘ngda. Lekin raqamlarni birma-bir o‘qishga to‘g‘ri keladi — shuning uchun qidiruv bir lahza emas, bir necha soniya oladi.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 yoki grafik: xulosa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Jadval: 36 ta raqam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qatorni o‘qib, oylarni solishtirish kerak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oydagi pasayishni o‘tkazib yuborish oson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vaqt va diqqat talab qiladi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Grafik: o‘sha 36 ta raqam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O‘sib borayotgan chiziq darhol ko‘rinadi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Pasayish va sakrashlar hisoblamasdan seziladi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98678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bir necha soniyada topiladi — boshqaruv panelining mohiyati shu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bir zumda nimani payqaydi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belgilarni miya 0,25 soniyadan tezroq — o‘qishni boshlamasdanoq payqaydi.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Kulranglar orasida bitta qizil belgi — «muammo shu yerda» degan signal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Joylashuv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Boshqalardan yuqori yoki pastdagi nuqta — og‘ish darhol ko‘rinadi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O‘lcham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Katta element nigohni birinchi bo‘lib tortadi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uzun ustun raqamlarni o‘qimasdan topiladi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Shakl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Doiralar orasida bitta bayroqcha yoki uchburchak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2-tajriba · Yotqizishlar ulushi (o‘quv ma’lumotlari): qaysi bo‘lim eng katta?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Pediatriya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2-tajriba · Yotqizishlar ulushi (o‘quv ma’lumotlari): qaysi bo‘lim eng katta?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59152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1619758"/>
            <a:ext cx="402336" cy="40233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8412480" y="2261108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Pediatriya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013456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 — 22%. Lekin pediatriya — 21%, terapiya — 20%: bo‘laklar burchagi deyarli bir xil, ko‘z ularni yomon solishtiradi.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2-tajriba · Boshqa o‘quv ma’lumotlari: qaysi bo‘lim eng katta?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645920"/>
          <a:ext cx="64465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2-tajriba · Boshqa o‘quv ma’lumotlari: qaysi bo‘lim eng katta?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645920"/>
          <a:ext cx="64465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61108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37210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013456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 — 22%. Ustunlar bitta chiziqda turibdi va saralangan: eng balandi farq 1% bo‘lsa ham darhol ko‘rinadi.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 yoki grafik: xulosa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Jadval: 36 ta raqam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qatorni o‘qib, oylarni solishtirish kerak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oydagi pasayishni o‘tkazib yuborish oson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vaqt va diqqat talab qiladi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Grafik: o‘sha 36 ta raqam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O‘sib borayotgan chiziq darhol ko‘rinadi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Pasayish va sakrashlar hisoblamasdan seziladi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98678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 bir necha soniyada topiladi — boshqaruv panelining mohiyati shu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NEGA JADVALDAN TEZROQ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nimani aniqroq solishtiradi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— eng aniq solishtirish, yuqorida — eng qo‘pol (Cleveland va McGill, 1984).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5428082"/>
            <a:ext cx="11094415" cy="789838"/>
          </a:xfrm>
          <a:prstGeom prst="roundRect">
            <a:avLst>
              <a:gd name="adj" fmla="val 16208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5571541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682183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5501234"/>
            <a:ext cx="1008857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shkaladagi joylashuv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chiziqdan boshlanuvchi nuqta va ustunlar — yaxshi grafik asosi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4528515"/>
            <a:ext cx="1045433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467197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782617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4601667"/>
            <a:ext cx="944849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Uzunlik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 va chiziqlar: kichik farq darhol ko‘rinadi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3628949"/>
            <a:ext cx="981425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3772408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883050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3702101"/>
            <a:ext cx="880841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Burchak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Doiraviy diagramma bo‘laklari: yaqin ulushlarni farqlab bo‘lmaydi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2729382"/>
            <a:ext cx="917417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87284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983484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2802534"/>
            <a:ext cx="816833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Maydon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Turli o‘lchamdagi doiralar: farqni bo‘rttirib yuborish oson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1828800" y="1829816"/>
            <a:ext cx="8534095" cy="789838"/>
          </a:xfrm>
          <a:prstGeom prst="roundRect">
            <a:avLst>
              <a:gd name="adj" fmla="val 1620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1993392" y="1973275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034" y="2083918"/>
            <a:ext cx="281635" cy="281635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2697480" y="1902968"/>
            <a:ext cx="7528255" cy="64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 tusi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 yoki to‘q — signal uchun yaraydi, aniq raqamlar uchun emas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Qarorlarni o‘zgartirgan rasmlar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Uchta tarixiy misol va o‘rtacha qiymatlar bilan bitta tajriba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2-QISM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XARITA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Jon Snou: Brod-stritdagi vabo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kishi Soho mavzesidagi vabo tarqalishida vafot etgan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Jon Snou o‘limlarni ko‘chalar xaritasida belgiladi: ular bitta suv kolonkasi atrofida to‘plangan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1854-yil 8-sentabrda uning talabi bilan kolonkaning dastagi olib tashlandi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Tarqalish allaqachon pasayayotgan edi: xarita avvalo hokimiyatni ishontirdi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Xarita o‘limlar ro‘yxatini tushunarli sababga — va boshqaruv qaroriga aylantirdi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London Museum · PMC review (PMC7150208)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DIAGRAMMA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Florens Naytingeyl: o‘lim «atirguli»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Skutaridagi gospitalda 1855-yil fevraligacha o‘lim darajasi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Askarlarning ko‘pchiligi jarohatdan emas, oldini olish mumkin bo‘lgan kasalliklardan vafot etgan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Sanitariya komissiyasi (1855-yil mart) kanalizatsiya va shamollatishni tuzatgach, o‘lim kamaydi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Diagramma hukumatni sanitariya islohotlariga ishontirishga yordam berdi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Rahbarlar uchun rasm: bitta tasvir resurslarni nimaga sarflashni ko‘rsatdi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National Army Museum · Understanding Uncertainty (D. Spiegelhalter)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SXEMA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Sharl Minar: Napoleonning Rossiyaga yurishi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422 000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askar yurishga chiqqan; 10 000 ga yaqini qaytgan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Chiziq kengligi — qo‘shin soni: u Moskvaga borish va qaytish yo‘lida ko‘z oldida kamayadi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Pastda — qaytish yo‘lidagi harorat shkalasi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sxema: son, joy, yo‘nalish, harorat va vaqt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04768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14496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Yaxshi rasm bir nechta ko‘rsatkichni birlashtiradi — va voqea izohsiz o‘qiladi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historyofinformation.com · Open Culture (2019)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To‘rtta bo‘limda o‘rtacha, tarqoqlik va korrelyatsiya bir xil (r = 0,816). Bu bo‘limlar o‘xshashmi?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Ha, bir xil: barcha raqamlar mos keladi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8318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Yo‘q, ular har xil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69564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495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69564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ma’lumotlarsiz aytib bo‘lmaydi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To‘rtta bo‘limda o‘rtacha, tarqoqlik va korrelyatsiya bir xil (r = 0,816). Bu bo‘limlar o‘xshashmi?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Ha, bir xil: barcha raqamlar mos keladi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83180"/>
            <a:ext cx="24990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Yo‘q, ular har xil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71119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369564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495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369564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ma’lumotlarsiz aytib bo‘lmaydi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4262120"/>
            <a:ext cx="4053535" cy="1944624"/>
          </a:xfrm>
          <a:prstGeom prst="roundRect">
            <a:avLst>
              <a:gd name="adj" fmla="val 658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0" y="444500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545584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366760" y="4490720"/>
            <a:ext cx="3093415" cy="157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xil: to‘g‘ri chiziq, egri chiziq, chetga chiqqan nuqta, bitta chekka nuqta. O‘rtachalar bir xil, manzara esa yo‘q. Faqat o‘rtachaga emas, rasmga ham qarang.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sog‘liqni saqlashda tahlil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Yordam bergan — va yordam bermagan panellar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3-QISM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JAHON PANELI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Johns Hopkins: butun dunyo uchun COVID-19 paneli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3,6 mlrd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sahifa ko‘rishlari, 2022-yil 1-iyungacha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2020-yil 22-yanvarda ishga tushgan — COVID-19 bo‘yicha real vaqtda yangilangan birinchi jahon paneli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ish xarita chizishda emas, ma’lumotlarni har kuni yig‘ish va solishtirishda edi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Oxirgi yangilanish — 2023-yil 10-mart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Panelga dizayni chiroyli bo‘lgani uchun emas, ortidagi ma’lumot ishonchli bo‘lgani uchun ishonishadi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Lancet Infect Dis 2020; 2022 (Dong, Du, Gardner et al.)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O‘RINLARNI BOSHQARISH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Johns Hopkins bemorlar oqimini boshqarish markazi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bo‘limidagi bemorga o‘rin tezroq ajratiladi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Ekranlar devori 14 ta axborot tizimidan daqiqasiga 500 ga yaqin xabar oladi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xonadagi jamoa o‘rinlar, o‘tkazishlar va chiqarishni ko‘radi va darhol qaror qabul qiladi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shifoxonalardan og‘ir bemorlarni qabul qilish 60% ga, tushgacha chiqarish 21% ga oshgan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yonida qaror qabul qilish huquqiga ega odamlar bo‘lsa, panel ishlaydi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Johns Hopkins Medicine (2016; 2021) · Newswise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SOG‘LIQNI SAQLASHDA TAHLIL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Jarayonlar o‘zgarsa, ishlaydi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Bredford, Angliya, 2018–2021: ekran bor, samara yo‘q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mingdan ortiq yotqizish va qabul bo‘limiga murojaat o‘rganilgan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O‘rtacha yotish muddati sezilarli qisqarmagan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Oxirgi bosqichda qabul bo‘limida kutish 62 daqiqaga oshgan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4407408"/>
          </a:xfrm>
          <a:prstGeom prst="roundRect">
            <a:avLst>
              <a:gd name="adj" fmla="val 2905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bilan birga nima o‘zgarishi kerak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darhol va to‘liq kiritiladi — aks holda ekran bo‘shliqlarni ko‘rsatadi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yonida qaror huquqiga ega jamoa bor: o‘rinlar, o‘tkazish, chiqarish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Ko‘rsatkich qizil bo‘lganda nima qilinishi yozib qo‘yilgan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6731356" y="502462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492861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 joriy etishdan oldin va keyin o‘lchanadi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 XARITASI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JSST: antibiotiklarga chidamlilik xaritasi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tadan 1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bakterial infeksiyalar 2023-yilda antibiotiklarga chidamli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JSSTning Janubi-Sharqiy Osiyo va Sharqiy O‘rta yer dengizi mintaqalarida — 3 tadan 1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Ichak tayoqchalarining 40% dan, klebsiyellalarning 55% dan ortig‘i III avlod sefalosporinlariga chidamli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GLASS tizimiga 104 ta mamlakat ma’lumot beradi (2016-yilda — 25 ta)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Xarita odatiy antibiotik qayerda ishlamay qolganini ko‘rsatadi; klinikaga ham shunday statistika kerak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WHO, 13.10.2025 · GLASS dashboard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grippni qidiruv so‘rovlari bo‘yicha baholagan. 2013-yil fevralida baho shifokorlar ma’lumotiga qanday mos kelgan?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baravardan ko‘proq yuqori bo‘lgan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Deyarli aniq mos kelgan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baravar past bo‘lgan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Farq 10% dan oshmagan</a:t>
            </a:r>
            <a:endParaRPr 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grippni qidiruv so‘rovlari bo‘yicha baholagan. 2013-yil fevralida baho shifokorlar ma’lumotiga qanday mos kelgan?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baravardan ko‘proq yuqori bo‘lgan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Deyarli aniq mos kelgan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baravar past bo‘lgan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Farq 10% dan oshmagan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CDC ma’lumotidan ikki baravardan ko‘proq yuqori. Bu yagona xato emas: baho 108 haftadan 100 tasida oshirib ko‘rsatilgan (2011–2013).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MANBAI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Flu Trends va JSST FluNet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108 tadan 100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haftada Google Flu Trends grippni oshirib baholagan (2011–2013)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Baho shifokor va laboratoriya ma’lumotlari asosida emas, odamlarning qidiruv so‘rovlari asosida tuzilgan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2013-yil fevralida baho shifokorlar (CDC) ma’lumotidan ikki baravardan ko‘proq oshgan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JSST FluNet 1997-yildan milliy markazlarning haftalik laboratoriya ma’lumotlarini ko‘rsatadi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manbai qanchalik ishonchli bo‘lsa, shunchalik ishonchli: «katta» ma’lumot yetmaydi, aniq ma’lumot kerak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Lazer et al., Science 343:1203 (2014) · WHO FluNet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NAZORATI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Bristol va Shipman: og‘ishni ko‘radigan grafiklar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30–35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yoshgacha bola kutilganidan ortiq vafot etgan (Bristol, 1991–1995)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«Voronka» shifoxonalarni hajmini hisobga olib solishtiradi: bu og‘ishmi yoki holatlar kamligimi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Tergov aniqladi: oilaviy shifokor Garold Shipman 215 bemorni o‘ldirgan (1975–1998)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«O‘limlar kutilganiga nisbatan» jamlanma grafigi (CUSUM) 1993–1999-yillar bo‘yicha unga ham signal bergan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Kutilgan bilan solishtiring va to‘planishni kuzating — oylik jadvallar buni yashiradi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Bristol Royal Infirmary Inquiry (2001) · Aylin et al., Lancet 2003 · BJGP 2008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Tanqidiy o‘qish laboratoriyasi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Kesilgan o‘q, soxta sabab va o‘rtachalar paradoksi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4-QISM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mamnunligi (o‘quv ma’lumotlari). Ko‘z bilan: 2026-yil ustuni necha baravar baland?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882648"/>
          <a:ext cx="6446520" cy="41981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460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Deyarli bir xil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3187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32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3187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1,5 baravar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318256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41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318256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2 baravar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10464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20522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10464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4 baravar</a:t>
            </a:r>
            <a:endParaRPr lang="en-US" sz="1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O‘sha diagramma, o‘q noldan. Mamnunlik aslida qanchaga oshgan?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685800" y="1645920"/>
          <a:ext cx="64465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4 baravar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foiz punktiga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ga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O‘zgarmagan</a:t>
            </a:r>
            <a:endParaRPr lang="en-US" sz="1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O‘sha diagramma, o‘q noldan. Mamnunlik aslida qanchaga oshgan?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6720840" cy="4709160"/>
          </a:xfrm>
          <a:prstGeom prst="roundRect">
            <a:avLst>
              <a:gd name="adj" fmla="val 2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graphicFrame>
        <p:nvGraphicFramePr>
          <p:cNvPr id="8" name="Chart 0" descr=""/>
          <p:cNvGraphicFramePr/>
          <p:nvPr/>
        </p:nvGraphicFramePr>
        <p:xfrm>
          <a:off x="685800" y="1645920"/>
          <a:ext cx="64465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Taxminan 4 baravar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61108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foiz punktiga</a:t>
            </a:r>
            <a:endParaRPr lang="en-US" sz="17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372106"/>
            <a:ext cx="402336" cy="4023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12480" y="3013456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ga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O‘zgarmagan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foiz punktiga: 92% → 95%. Oldingi rasmda o‘q 91% dan boshlangan, shuning uchun ustun 4 baravar baland ko‘ringan.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10 000 aholiga shifokor ko‘p bo‘lgan tumanlarda shifoxona letalligi yuqori. Qaysi xulosa to‘g‘ri?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sonini qisqartirish kerak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58318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letallikni oshiradi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369564"/>
            <a:ext cx="4053535" cy="973074"/>
          </a:xfrm>
          <a:prstGeom prst="roundRect">
            <a:avLst>
              <a:gd name="adj" fmla="val 112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627501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369564"/>
            <a:ext cx="3047695" cy="973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Yirik markazlar eng og‘ir bemorlarni oladi — og‘irlik ma’lumoti kerak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447065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457123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447065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ma’lumotlardagi xato</a:t>
            </a:r>
            <a:endParaRPr lang="en-US" sz="17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10 000 aholiga shifokor ko‘p bo‘lgan tumanlarda shifoxona letalligi yuqori. Qaysi xulosa to‘g‘ri?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6720840" cy="4472432"/>
          </a:xfrm>
          <a:prstGeom prst="roundRect">
            <a:avLst>
              <a:gd name="adj" fmla="val 28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77516"/>
            <a:ext cx="6446520" cy="30083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589520" y="1745488"/>
            <a:ext cx="4053535" cy="619379"/>
          </a:xfrm>
          <a:prstGeom prst="roundRect">
            <a:avLst>
              <a:gd name="adj" fmla="val 177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2657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6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sonini qisqartirish kerak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589520" y="2492883"/>
            <a:ext cx="4053535" cy="619379"/>
          </a:xfrm>
          <a:prstGeom prst="roundRect">
            <a:avLst>
              <a:gd name="adj" fmla="val 177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573973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492883"/>
            <a:ext cx="3047695" cy="6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letallikni oshiradi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7589520" y="3240278"/>
            <a:ext cx="4053535" cy="619379"/>
          </a:xfrm>
          <a:prstGeom prst="roundRect">
            <a:avLst>
              <a:gd name="adj" fmla="val 1771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32136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240278"/>
            <a:ext cx="2499055" cy="6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Yirik markazlar eng og‘ir bemorlarni oladi — og‘irlik ma’lumoti kerak</a:t>
            </a:r>
            <a:endParaRPr lang="en-US" sz="14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348800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987673"/>
            <a:ext cx="4053535" cy="619379"/>
          </a:xfrm>
          <a:prstGeom prst="roundRect">
            <a:avLst>
              <a:gd name="adj" fmla="val 1771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4068763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987673"/>
            <a:ext cx="3047695" cy="619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ma’lumotlardagi xato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7589520" y="4789932"/>
            <a:ext cx="4053535" cy="1324864"/>
          </a:xfrm>
          <a:prstGeom prst="roundRect">
            <a:avLst>
              <a:gd name="adj" fmla="val 966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97281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84" y="5073396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5018532"/>
            <a:ext cx="3093415" cy="95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Bog‘liqlik sababni isbotlamaydi. Og‘ir bemorlar shifokor ko‘p joyga yuboriladi. Holatlar og‘irligini hisobga olish kerak.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Buyrak toshlarini ikki usulda davolash muvaffaqiyati (haqiqiy ma’lumotlar). Qaysi usul yaxshiroq?</a:t>
            </a:r>
            <a:endParaRPr lang="en-US" sz="26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766572"/>
                <a:gridCol w="2977134"/>
                <a:gridCol w="2977134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Toshlar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usul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usul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Kichik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93% (87 tadan 81)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87% (270 tadan 234)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Yirik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(263 tadan 192)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69% (80 tadan 55)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78% (350 tadan 273)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83% (350 tadan 289)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745488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8717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745488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usul: umumiy muvaffaqiyat yuqori (83%)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58318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6837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58318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xil: farq kichik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369564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495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369564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Solishtirib bo‘lmaydi: bemorlar soni har xil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4207256"/>
            <a:ext cx="4053535" cy="709676"/>
          </a:xfrm>
          <a:prstGeom prst="roundRect">
            <a:avLst>
              <a:gd name="adj" fmla="val 1546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433349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4207256"/>
            <a:ext cx="3047695" cy="70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usul: kichik toshlarda ham, yiriklarida ham yaxshiroq</a:t>
            </a:r>
            <a:endParaRPr lang="en-US" sz="17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Buyrak toshlarini ikki usulda davolash muvaffaqiyati (haqiqiy ma’lumotlar). Qaysi usul yaxshiroq?</a:t>
            </a:r>
            <a:endParaRPr lang="en-US" sz="26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6720840" cy="914400"/>
        </p:xfrm>
        <a:graphic>
          <a:graphicData uri="http://schemas.openxmlformats.org/drawingml/2006/table">
            <a:tbl>
              <a:tblPr/>
              <a:tblGrid>
                <a:gridCol w="766572"/>
                <a:gridCol w="2977134"/>
                <a:gridCol w="2977134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Toshlar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usul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usul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Kichik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93% (87 tadan 81)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87% (270 tadan 234)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Yirik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(263 tadan 192)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69% (80 tadan 55)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78% (350 tadan 273)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83% (350 tadan 289)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745488"/>
            <a:ext cx="4053535" cy="510921"/>
          </a:xfrm>
          <a:prstGeom prst="roundRect">
            <a:avLst>
              <a:gd name="adj" fmla="val 2147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818640"/>
            <a:ext cx="364617" cy="364617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8319897" y="1745488"/>
            <a:ext cx="3140278" cy="510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usul: umumiy muvaffaqiyat yuqori (83%)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7589520" y="2384425"/>
            <a:ext cx="4053535" cy="510921"/>
          </a:xfrm>
          <a:prstGeom prst="roundRect">
            <a:avLst>
              <a:gd name="adj" fmla="val 2147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457577"/>
            <a:ext cx="364617" cy="364617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8319897" y="2384425"/>
            <a:ext cx="3140278" cy="510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xil: farq kichik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589520" y="3023362"/>
            <a:ext cx="4053535" cy="510921"/>
          </a:xfrm>
          <a:prstGeom prst="roundRect">
            <a:avLst>
              <a:gd name="adj" fmla="val 2147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096514"/>
            <a:ext cx="364617" cy="364617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8319897" y="3023362"/>
            <a:ext cx="3140278" cy="510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Solishtirib bo‘lmaydi: bemorlar soni har xil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589520" y="3662299"/>
            <a:ext cx="4053535" cy="554736"/>
          </a:xfrm>
          <a:prstGeom prst="roundRect">
            <a:avLst>
              <a:gd name="adj" fmla="val 19780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754112" y="3735451"/>
            <a:ext cx="408432" cy="408432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8363712" y="3662299"/>
            <a:ext cx="2547823" cy="554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usul: kichik toshlarda ham, yiriklarida ham yaxshiroq</a:t>
            </a:r>
            <a:endParaRPr lang="en-US" sz="12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738499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589520" y="4399915"/>
            <a:ext cx="4053535" cy="1758696"/>
          </a:xfrm>
          <a:prstGeom prst="roundRect">
            <a:avLst>
              <a:gd name="adj" fmla="val 727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582795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683379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628515"/>
            <a:ext cx="3093415" cy="1392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usul ikkala guruhda ham yaxshiroq. «Jami» chalg‘itadi: B usulda ko‘proq yengil holatlar davolangan. Taqqoslanadigan guruhlar ichida solishtiring.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TANQIDIY O‘QISH LABORATORIYASI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qanday grafikka oltita savol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 va davr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qayerdan, qaysi davr uchun va qachon yangilangan?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 boshlanishi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 noldanmi? Kesilgan o‘q kichik farqni bo‘rttiradi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 emas, ulush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Holatlar ko‘p — bemorlar ko‘p bo‘lgani uchunmi? 1000 kishiga ko‘rsatkich kerak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Kuzatuvlar soni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ta bemorda bitta holat — bu 20%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bilan solishtiramiz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Maqsad, o‘tgan yil, o‘sha profil va og‘irlikdagi bo‘limlar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Bog‘liqlik — sabab emas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chiziq birga o‘sadi — uchinchi omilni qidiring</a:t>
            </a:r>
            <a:endParaRPr lang="en-US" sz="1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TANQIDIY O‘QISH LABORATORIYASI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Savolga mos diagramma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Diagramma turi u javob berishi kerak bo‘lgan savolga qarab tanlanadi</a:t>
            </a:r>
            <a:endParaRPr lang="en-US" sz="16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9816"/>
          <a:ext cx="11094415" cy="914400"/>
        </p:xfrm>
        <a:graphic>
          <a:graphicData uri="http://schemas.openxmlformats.org/drawingml/2006/table">
            <a:tbl>
              <a:tblPr/>
              <a:tblGrid>
                <a:gridCol w="2378359"/>
                <a:gridCol w="5070480"/>
                <a:gridCol w="3645576"/>
              </a:tblGrid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Savol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Diagramma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Misol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Toifalarni solishtirish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Ustunli diagramma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Bo‘limlar bo‘yicha kutish vaqti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Vaqt davomida o‘zgarish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Chiziqli grafik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Oylar bo‘yicha tashriflar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Butunning qismi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 li ustun (doiraviy — faqat 2–3 qism uchun)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Elektron retseptlar ulushi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Taqsimot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Gistogramma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Necha bemor 0–3, 4–7, 8+ kun kutgan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 vaqtda ikki toifa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Rangli jadval (issiqlik xaritasi)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Tumanlar bo‘yicha tashxislar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Bitta asosiy raqam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Maqsad va dinamikali ko‘rsatkich kartochkasi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Bugungi o‘rin bandligi va maqsad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913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Nimadan qochish kerak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 diagrammalar, ko‘p bo‘lakli doiraviy diagrammalar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Nisbatlarni buzadi, solishtirish qiyin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ustunlar uzunligini yaxshi, bo‘laklar burchagini esa yomon solishtiradi</a:t>
            </a:r>
            <a:endParaRPr lang="en-US" sz="1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ta bo‘limda kutish vaqtini solishtirish kerak. Qaysi diagrammani tanlaysiz?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 bo‘yicha chiziqli grafik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bo‘lakli doiraviy diagramma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8 qatorli jadval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Kamayish tartibida saralangan ustunlar</a:t>
            </a:r>
            <a:endParaRPr lang="en-US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ta bo‘limda kutish vaqtini solishtirish kerak. Qaysi diagrammani tanlaysiz?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 bo‘yicha chiziqli grafik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bo‘lakli doiraviy diagramma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8 qatorli jadval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Kamayish tartibida saralangan ustunlar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451860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Toifalarni solishtirish — ustunlar. Ularni saralang, eng yomon bo‘lim birinchi bo‘ladi. Chiziq vaqt bo‘yicha o‘zgarish uchun kerak.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manbalari, dasturlar va saqlash joyi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5-QISM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qanday ishlaydi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i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manbalari → ma’lumotlar modeli → panel. Qayta yozmasdan o‘zi yangilanadi.</a:t>
            </a:r>
            <a:endParaRPr lang="en-US" sz="1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klinikangizda grafik va jamlanmalar nima bilan tuziladi?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yoki Google Jadvallar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axborot tizimi hisobotlari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yoki boshqa panel dasturi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Qo‘lda, qog‘ozda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48640" y="4562856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92861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1371600" y="4562856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Hozircha tuzilmaydi</a:t>
            </a:r>
            <a:endParaRPr lang="en-US" sz="2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panelini qayerda yaratish mumkin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boshlash mumkin; eng muhimi — ma’lumotlar qayerda bo‘lishi</a:t>
            </a:r>
            <a:endParaRPr lang="en-US" sz="1600" dirty="0"/>
          </a:p>
        </p:txBody>
      </p:sp>
      <p:graphicFrame>
        <p:nvGraphicFramePr>
          <p:cNvPr id="5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9816"/>
          <a:ext cx="11094415" cy="914400"/>
        </p:xfrm>
        <a:graphic>
          <a:graphicData uri="http://schemas.openxmlformats.org/drawingml/2006/table">
            <a:tbl>
              <a:tblPr/>
              <a:tblGrid>
                <a:gridCol w="2515496"/>
                <a:gridCol w="2857489"/>
                <a:gridCol w="2811838"/>
                <a:gridCol w="2909591"/>
              </a:tblGrid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Dastur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 nima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Narxi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Ma’lumot qayerda saqlanadi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Excel, Google Jadvallar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To‘g‘ridan-to‘g‘ri jadvaldagi grafiklar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 — Office tarkibida; Jadvallar — bepul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Excel — kompyuterda; Jadvallar — Google’da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Data Studio (sobiq Looker Studio)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Jadvallar, Excel, CSV asosidagi panellar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Xorijdagi Google buluti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Power BI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Ma’lumotlar bazalariga ulanadigan panellar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 — bir foydalanuvchiga oyiga 14 $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buluti yoki o‘z Report Server’ingiz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 Superset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Panellar uchun ochiq dastur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Bepul, ochiq kod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O‘z serveringizda, O‘zbekistonda ham mumkin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65515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Metabase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Dasturlashsiz bazaga savollar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O‘z serveringiz uchun bepul versiya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O‘z serveringizda, O‘zbekistonda ham mumkin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Narxlar 2026-yil oktabr holatiga. Google Looker Studio’ni 2026-yil aprelida Data Studio deb qayta nomladi.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ma’lumotlarini qayerda saqlash kerak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— tizimda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Alohida toifa va shifokorlik siri: tibbiy tizimda va O‘zbekistondagi tizimlarda qoladi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210148" y="150876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41131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040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70268" y="169164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paneli — o‘z serverida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Superset, Metabase yoki Power BI Report Server’ni O‘zbekistonda o‘rnatish mumkin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374904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508760" y="393192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Bulutli panellar — faqat jamlanmalar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Google’ning Markaziy Osiyoda ma’lumotlar markazi yo‘q: u yerga faqat anonim yakunlar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6210148" y="3749040"/>
            <a:ext cx="543290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41131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040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170268" y="3931920"/>
            <a:ext cx="42899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— rollar bo‘yicha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shifokor butun klinikani, bo‘lim mudiri — o‘z bo‘limini ko‘radi</a:t>
            </a:r>
            <a:endParaRPr lang="en-US" sz="1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PANELI TUZILISHI VA UNI QAYERDA YARATISH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paneli · o‘quv ma’lumotlari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va ko‘rsatkichni tanlang — panel qayta quriladi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829816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Interaktiv panel — kurs saytida. O‘quv ma’lumotlari, oy: mar</a:t>
            </a:r>
            <a:endParaRPr lang="en-US" sz="14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41296"/>
          <a:ext cx="11094415" cy="914400"/>
        </p:xfrm>
        <a:graphic>
          <a:graphicData uri="http://schemas.openxmlformats.org/drawingml/2006/table">
            <a:tbl>
              <a:tblPr/>
              <a:tblGrid>
                <a:gridCol w="1184148"/>
                <a:gridCol w="932879"/>
                <a:gridCol w="2814064"/>
                <a:gridCol w="1649445"/>
                <a:gridCol w="45138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Tashriflar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Rejali yotqizishni kutish, kun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O‘rin bandligi, 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Shifoxona ichki infeksiyalari, 1000 o‘rin-kunga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Panelni oching: martda qaysi bo‘limda rejali yotqizishni eng uzoq kutishadi?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508760"/>
            <a:ext cx="6720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ma’lumotlari, oy: mar</a:t>
            </a:r>
            <a:endParaRPr lang="en-US" sz="1200" dirty="0"/>
          </a:p>
        </p:txBody>
      </p:sp>
      <p:graphicFrame>
        <p:nvGraphicFramePr>
          <p:cNvPr id="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01368"/>
          <a:ext cx="6720840" cy="914400"/>
        </p:xfrm>
        <a:graphic>
          <a:graphicData uri="http://schemas.openxmlformats.org/drawingml/2006/table">
            <a:tbl>
              <a:tblPr/>
              <a:tblGrid>
                <a:gridCol w="1050646"/>
                <a:gridCol w="832879"/>
                <a:gridCol w="1553847"/>
                <a:gridCol w="1051036"/>
                <a:gridCol w="2232433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Tashriflar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Rejali yotqizishni kutish, kun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O‘rin bandligi,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Shifoxona ichki infeksiyalari, 1000 o‘rin-kunga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Panelni oching: martda qaysi bo‘limda rejali yotqizishni eng uzoq kutishadi?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08760"/>
            <a:ext cx="6720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ma’lumotlari, oy: mar</a:t>
            </a:r>
            <a:endParaRPr lang="en-US" sz="1200" dirty="0"/>
          </a:p>
        </p:txBody>
      </p:sp>
      <p:graphicFrame>
        <p:nvGraphicFramePr>
          <p:cNvPr id="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01368"/>
          <a:ext cx="6720840" cy="914400"/>
        </p:xfrm>
        <a:graphic>
          <a:graphicData uri="http://schemas.openxmlformats.org/drawingml/2006/table">
            <a:tbl>
              <a:tblPr/>
              <a:tblGrid>
                <a:gridCol w="1050646"/>
                <a:gridCol w="832879"/>
                <a:gridCol w="1553847"/>
                <a:gridCol w="1051036"/>
                <a:gridCol w="2232433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Tashriflar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Rejali yotqizishni kutish, kun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O‘rin bandligi,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Shifoxona ichki infeksiyalari, 1000 o‘rin-kunga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Terapiya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61108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013456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</a:t>
            </a:r>
            <a:endParaRPr lang="en-US" sz="17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124454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Nevrologiya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7589520" y="4573016"/>
            <a:ext cx="4053535" cy="1541780"/>
          </a:xfrm>
          <a:prstGeom prst="roundRect">
            <a:avLst>
              <a:gd name="adj" fmla="val 830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66760" y="4801616"/>
            <a:ext cx="3093415" cy="1176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Kardiologiya: martda 15,4 kun (jarrohlik — 9,1). Paneldagi ko‘rsatkichni tanlash javobni hisobotni varaqlamasdan soniyalarda berdi.</a:t>
            </a:r>
            <a:endParaRPr lang="en-US" sz="1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Auditoriyamiz paneli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2-moduldagi javoblaringiz — va siz yig‘adigan asosiy ekran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6-QISM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shifokorning asosiy ekranini yig‘ing: 6 ta plitka tanlang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70432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Qabulni o‘rtacha kutish vaqti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301642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84522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923434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O‘rin bandligi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54645" y="150876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237525" y="161925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676437" y="150876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O‘rtacha yotish muddati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48640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31520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170432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kun ichida qayta yotqizish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301642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484522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923434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Qabulga kelmaslik ulushi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054645" y="2168652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237525" y="227914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676437" y="2168652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retseptlar ulushi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548640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1520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170432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kunida to‘ldirilgan yozuvlar ulushi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01642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484522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923434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mamnunligi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8054645" y="2828544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237525" y="293903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676437" y="2828544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Kadrlar qo‘nimsizligi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548640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31520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1170432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davolangan holat xarajati</a:t>
            </a:r>
            <a:endParaRPr lang="en-US" sz="1700" dirty="0"/>
          </a:p>
        </p:txBody>
      </p:sp>
      <p:sp>
        <p:nvSpPr>
          <p:cNvPr id="37" name="Shape 34"/>
          <p:cNvSpPr/>
          <p:nvPr/>
        </p:nvSpPr>
        <p:spPr>
          <a:xfrm>
            <a:off x="4301642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484522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4923434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dori vositalarining tugab qolishi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8054645" y="3488436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237525" y="3598926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8676437" y="3488436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ichi infeksiyalari</a:t>
            </a:r>
            <a:endParaRPr lang="en-US" sz="1700" dirty="0"/>
          </a:p>
        </p:txBody>
      </p:sp>
      <p:sp>
        <p:nvSpPr>
          <p:cNvPr id="43" name="Shape 40"/>
          <p:cNvSpPr/>
          <p:nvPr/>
        </p:nvSpPr>
        <p:spPr>
          <a:xfrm>
            <a:off x="548640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31520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1170432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Statsionardagi letallik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4301642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484522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4923434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Uskunalarning ishlamay qolishi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8054645" y="4148328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237525" y="425881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8676437" y="4148328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 vaqtidan tashqari soatlar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548640" y="4808220"/>
            <a:ext cx="3588410" cy="495300"/>
          </a:xfrm>
          <a:prstGeom prst="roundRect">
            <a:avLst>
              <a:gd name="adj" fmla="val 2215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31520" y="491871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1170432" y="4808220"/>
            <a:ext cx="285689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Tahlillar tayyor bo‘lish muddati</a:t>
            </a:r>
            <a:endParaRPr lang="en-US" sz="1600" dirty="0"/>
          </a:p>
        </p:txBody>
      </p:sp>
      <p:sp>
        <p:nvSpPr>
          <p:cNvPr id="55" name="Text 52"/>
          <p:cNvSpPr txBox="1"/>
          <p:nvPr/>
        </p:nvSpPr>
        <p:spPr>
          <a:xfrm>
            <a:off x="548640" y="6001004"/>
            <a:ext cx="11094415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 uchun aynan 6 tasini belgilang. Tanlovni o‘rinbosarlaringiz bilan muhokama qiling.</a:t>
            </a:r>
            <a:endParaRPr lang="en-U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AUDITORIYAMIZ PANELI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Xodimlarga panel yaratish vazifasini qanday qo‘yish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savoli: panel qanday qaror qabul qilishga yordam beradi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548640" y="21945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29514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194560"/>
            <a:ext cx="7406640" cy="5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ekranda 6–8 tadan ko‘p bo‘lmagan plitka, har birining yozma ta’rifi bilan</a:t>
            </a:r>
            <a:endParaRPr lang="en-US" sz="1900" dirty="0"/>
          </a:p>
        </p:txBody>
      </p:sp>
      <p:sp>
        <p:nvSpPr>
          <p:cNvPr id="13" name="Shape 8"/>
          <p:cNvSpPr/>
          <p:nvPr/>
        </p:nvSpPr>
        <p:spPr>
          <a:xfrm>
            <a:off x="548640" y="296621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066796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296621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tizimdan eksport yoki ulanish, qo‘lda qayta yozmasdan</a:t>
            </a:r>
            <a:endParaRPr lang="en-US" sz="1900" dirty="0"/>
          </a:p>
        </p:txBody>
      </p:sp>
      <p:sp>
        <p:nvSpPr>
          <p:cNvPr id="16" name="Shape 10"/>
          <p:cNvSpPr/>
          <p:nvPr/>
        </p:nvSpPr>
        <p:spPr>
          <a:xfrm>
            <a:off x="548640" y="360629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706876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60629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Yangilanish chastotasi: har kuni, har hafta yoki har oy</a:t>
            </a:r>
            <a:endParaRPr lang="en-US" sz="1900" dirty="0"/>
          </a:p>
        </p:txBody>
      </p:sp>
      <p:sp>
        <p:nvSpPr>
          <p:cNvPr id="19" name="Shape 12"/>
          <p:cNvSpPr/>
          <p:nvPr/>
        </p:nvSpPr>
        <p:spPr>
          <a:xfrm>
            <a:off x="548640" y="42463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346956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246372"/>
            <a:ext cx="7406640" cy="5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qayerda ishlaydi: bemor ma’lumotlari tizimda, O‘zbekistonda qoladi</a:t>
            </a:r>
            <a:endParaRPr lang="en-US" sz="1900" dirty="0"/>
          </a:p>
        </p:txBody>
      </p:sp>
      <p:sp>
        <p:nvSpPr>
          <p:cNvPr id="22" name="Shape 14"/>
          <p:cNvSpPr/>
          <p:nvPr/>
        </p:nvSpPr>
        <p:spPr>
          <a:xfrm>
            <a:off x="548640" y="50180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5118608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5018024"/>
            <a:ext cx="7406640" cy="5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ko‘radi: kirish huquqlari; umumiy panellarda — faqat anonim jamlanmalar</a:t>
            </a:r>
            <a:endParaRPr lang="en-US" sz="1900" dirty="0"/>
          </a:p>
        </p:txBody>
      </p:sp>
      <p:sp>
        <p:nvSpPr>
          <p:cNvPr id="25" name="Shape 16"/>
          <p:cNvSpPr/>
          <p:nvPr/>
        </p:nvSpPr>
        <p:spPr>
          <a:xfrm>
            <a:off x="548640" y="57896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" y="5890260"/>
            <a:ext cx="256032" cy="256032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280160" y="5789676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«Qizil» qiymatda nima qilamiz: kim, qanday chora, qaysi muddatda</a:t>
            </a:r>
            <a:endParaRPr lang="en-US" sz="1900" dirty="0"/>
          </a:p>
        </p:txBody>
      </p:sp>
      <p:sp>
        <p:nvSpPr>
          <p:cNvPr id="28" name="Shape 18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BILIMLARNI TEKSHIRISH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QISMDAN 7-QISM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Ko‘z nega jadvaldan tezroq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Qarorlarni o‘zgartirgan rasmlar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Bugungi sog‘liqni saqlashda tahlil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Tanqidiy o‘qish laboratoriyasi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Boshqaruv paneli tuzilishi va uni qayerda yaratish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Auditoriyamiz paneli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ekranda o‘qishdan oldin ham nimani eng tez payqaydi?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Kulranglar orasidagi bitta qizil belgini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raqamlar orasidagi bitta 7 raqamini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Doiraviy diagrammadagi burchaklarning kichik farqini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ta raqamli jadvaldagi kerakli qiymatni</a:t>
            </a:r>
            <a:endParaRPr lang="en-US" sz="2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Ko‘z ekranda o‘qishdan oldin ham nimani eng tez payqaydi?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Kulranglar orasidagi bitta qizil belgini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raqamlar orasidagi bitta 7 raqamini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Doiraviy diagrammadagi burchaklarning kichik farqini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ta raqamli jadvaldagi kerakli qiymatni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Rangni miya avtomatik payqaydi. Shuning uchun panelda qizil bilan faqat chora talab qiladigan narsa ajratiladi.</a:t>
            </a:r>
            <a:endParaRPr lang="en-US" sz="1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bo‘limning o‘rtacha ko‘rsatkichlari bir xil. Ular o‘xshash degan xulosadan oldin nima qilish kerak?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narsa: o‘rtacha bir xil — bo‘limlar ham bir xil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o‘z grafigiga qarash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Ko‘rsatkichlarni butun songacha yaxlitlash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eng katta qiymatlarni solishtirish</a:t>
            </a:r>
            <a:endParaRPr lang="en-US" sz="24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bo‘limning o‘rtacha ko‘rsatkichlari bir xil. Ular o‘xshash degan xulosadan oldin nima qilish kerak?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 narsa: o‘rtacha bir xil — bo‘limlar ham bir xil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o‘z grafigiga qarash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Ko‘rsatkichlarni butun songacha yaxlitlash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eng katta qiymatlarni solishtirish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xil o‘rtachalar ortida Enskomb kvartetidagidek butunlay boshqa ma’lumotlar bo‘lishi mumkin. Rasm o‘rtacha yashirgan narsani ko‘rsatadi.</a:t>
            </a:r>
            <a:endParaRPr lang="en-US" sz="1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Ustunli diagramma o‘qi noldan emas, 91% dan boshlanadi. Bu nimaga olib keladi?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 aniqroq bo‘ladi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Ustunlar orasidagi farq kichikroq ko‘rinadi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idrokka ta’sir qilmaydi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Ustunlar orasidagi farq kattaroq ko‘rinadi</a:t>
            </a:r>
            <a:endParaRPr lang="en-US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Ustunli diagramma o‘qi noldan emas, 91% dan boshlanadi. Bu nimaga olib keladi?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 aniqroq bo‘ladi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Ustunlar orasidagi farq kichikroq ko‘rinadi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idrokka ta’sir qilmaydi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Ustunlar orasidagi farq kattaroq ko‘rinadi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Kesilgan o‘q farqni bo‘rttiradi: 92% va 95% «4 baravar» kabi ko‘rinadi. Har doim o‘qning boshlanishini tekshiring.</a:t>
            </a:r>
            <a:endParaRPr lang="en-US" sz="1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bo‘lim umuman B bo‘limdan yomonroq, lekin har bir og‘irlik guruhida yaxshiroq. Buni qanday tushuntirish mumkin?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ko‘proq yengil bemorlarni oladi — guruhlar ichida solishtiring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hisob-kitobdagi xato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Og‘irlik guruhlari muhim emas — umumiy yakunga qarang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bo‘limni yopish kerak</a:t>
            </a:r>
            <a:endParaRPr lang="en-US" sz="2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bo‘lim umuman B bo‘limdan yomonroq, lekin har bir og‘irlik guruhida yaxshiroq. Buni qanday tushuntirish mumkin?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ko‘proq yengil bemorlarni oladi — guruhlar ichida solishtiring</a:t>
            </a:r>
            <a:endParaRPr lang="en-US" sz="2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hisob-kitobdagi xato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Og‘irlik guruhlari muhim emas — umumiy yakunga qarang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bo‘limni yopish kerak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Simpson paradoksi: umumiy yakun qaysi bemorlar ko‘pligiga bog‘liq. Taqqoslanadigan guruhlarni solishtiring.</a:t>
            </a:r>
            <a:endParaRPr lang="en-US" sz="1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bor boshqaruv panelini qayerda joylashtirish mumkin?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Google’ning bepul bulutli panelida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Tizimda yoki O‘zbekistondagi o‘z serverida, rollar bo‘yicha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Internetdagi ochiq panelda, agar parol qo‘yilsa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Havola orqali kiriladigan Google Jadvalda</a:t>
            </a:r>
            <a:endParaRPr lang="en-US" sz="2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 · Vizual tahlil va boshqaruv panellari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bor boshqaruv panelini qayerda joylashtirish mumkin?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Google’ning bepul bulutli panelida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Tizimda yoki O‘zbekistondagi o‘z serverida, rollar bo‘yicha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016252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Internetdagi ochiq panelda, agar parol qo‘yilsa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Havola orqali kiriladigan Google Jadvalda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tibbiy tizimda yoki O‘zbekistondagi serverda qoladi. Bulut xizmatlariga — faqat anonim jamlanmalar.</a:t>
            </a:r>
            <a:endParaRPr lang="en-US" sz="1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Rahmat! 3-modul yakunlandi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Keyingisi — 4-modul: sog‘liqni saqlashda sun’iy intellekt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ALOQA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3. Vizual tahlil va boshqaruv panellari</dc:title>
  <dc:subject>Raqamlardan qarorga — 5 soniyada</dc:subject>
  <dc:creator>Shokhrukh Sultanov</dc:creator>
  <cp:lastModifiedBy>Shokhrukh Sultanov</cp:lastModifiedBy>
  <cp:revision>1</cp:revision>
  <dcterms:created xsi:type="dcterms:W3CDTF">2026-10-02T08:55:15Z</dcterms:created>
  <dcterms:modified xsi:type="dcterms:W3CDTF">2026-10-02T08:55:15Z</dcterms:modified>
</cp:coreProperties>
</file>