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notesMasterIdLst>
    <p:notesMasterId r:id="rId8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jpe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image" Target="../media/image-3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1-image-1.jpe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7-image-1.jpeg"/><Relationship Id="rId2" Type="http://schemas.openxmlformats.org/officeDocument/2006/relationships/image" Target="../media/image-5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2-image-1.jpe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9-image-1.jpeg"/><Relationship Id="rId2" Type="http://schemas.openxmlformats.org/officeDocument/2006/relationships/image" Target="../media/image-6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image" Target="../media/image-7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image" Target="../media/image-75-2.png"/><Relationship Id="rId3" Type="http://schemas.openxmlformats.org/officeDocument/2006/relationships/image" Target="../media/image-7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image" Target="../media/image-7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scribe.mednovo.uz/" TargetMode="External"/><Relationship Id="rId4" Type="http://schemas.openxmlformats.org/officeDocument/2006/relationships/hyperlink" Target="https://retina.mednovo.uz/" TargetMode="External"/><Relationship Id="rId1" Type="http://schemas.openxmlformats.org/officeDocument/2006/relationships/image" Target="../media/Slide-80-image-1.jpeg"/><Relationship Id="rId2" Type="http://schemas.openxmlformats.org/officeDocument/2006/relationships/image" Target="../media/image-80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2 ЧАСА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 искусственного интеллекта в здравоохранении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ИИ, где он полезен и с чего начать в своей клинике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СОДЕРЖАНИЕ МОДУЛЯ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и цели модуля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на примерах, «чёрный ящик», нейросети и языковые модели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18073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181497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492393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Чат-помощники, NotebookLM, автоматизация, свои модели, речь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89081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85423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16513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 Узбекистана, ВОЗ, мировая практика и слепое доверие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563547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526971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837867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ИИ доказал пользу в исследованиях — и где не сработал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236285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199709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510605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Разработки преподавателя: статус, ограничения, что дальше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90902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87244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18334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Узкое место, три стоп-вопроса, шесть критериев и пилот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5581759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5545183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5856079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7086600" y="1508760"/>
            <a:ext cx="4556455" cy="3977640"/>
          </a:xfrm>
          <a:prstGeom prst="roundRect">
            <a:avLst>
              <a:gd name="adj" fmla="val 4598"/>
            </a:avLst>
          </a:prstGeom>
          <a:solidFill>
            <a:srgbClr val="061514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МОДУЛЯ ВЫ СМОЖЕТЕ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 простыми словами, как ИИ учится и почему ошибается</a:t>
            </a:r>
            <a:endParaRPr lang="en-US" sz="1400" dirty="0"/>
          </a:p>
        </p:txBody>
      </p:sp>
      <p:sp>
        <p:nvSpPr>
          <p:cNvPr id="33" name="Shape 29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 основные инструменты и для каких задач они подходят</a:t>
            </a:r>
            <a:endParaRPr lang="en-US" sz="1400" dirty="0"/>
          </a:p>
        </p:txBody>
      </p:sp>
      <p:sp>
        <p:nvSpPr>
          <p:cNvPr id="36" name="Shape 31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 правила Узбекистана и ВОЗ и список «никогда»</a:t>
            </a:r>
            <a:endParaRPr lang="en-US" sz="1400" dirty="0"/>
          </a:p>
        </p:txBody>
      </p:sp>
      <p:sp>
        <p:nvSpPr>
          <p:cNvPr id="39" name="Shape 33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 примеры, где ИИ доказал пользу, и где не сработал</a:t>
            </a:r>
            <a:endParaRPr lang="en-US" sz="1400" dirty="0"/>
          </a:p>
        </p:txBody>
      </p:sp>
      <p:sp>
        <p:nvSpPr>
          <p:cNvPr id="42" name="Shape 35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Оценивать, с какого процесса начать ИИ в своей клинике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Пользовались ли вы ChatGPT, Gemini или другим ИИ-помощником?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Никогда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Пробовал(а) 1–2 раза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Каждую неделю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день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Доверили бы вы ИИ подготовить черновик медицинской документации, который затем проверяет врач?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48640" y="2861564"/>
            <a:ext cx="1143000" cy="1143000"/>
          </a:xfrm>
          <a:prstGeom prst="ellipse">
            <a:avLst/>
          </a:prstGeom>
          <a:solidFill>
            <a:srgbClr val="D6453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3036494" y="2861564"/>
            <a:ext cx="1143000" cy="1143000"/>
          </a:xfrm>
          <a:prstGeom prst="ellipse">
            <a:avLst/>
          </a:prstGeom>
          <a:solidFill>
            <a:srgbClr val="E58B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5524348" y="2861564"/>
            <a:ext cx="1143000" cy="1143000"/>
          </a:xfrm>
          <a:prstGeom prst="ellipse">
            <a:avLst/>
          </a:prstGeom>
          <a:solidFill>
            <a:srgbClr val="D9B2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8012201" y="2861564"/>
            <a:ext cx="1143000" cy="1143000"/>
          </a:xfrm>
          <a:prstGeom prst="ellipse">
            <a:avLst/>
          </a:prstGeom>
          <a:solidFill>
            <a:srgbClr val="6DB36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10500055" y="2861564"/>
            <a:ext cx="1143000" cy="1143000"/>
          </a:xfrm>
          <a:prstGeom prst="ellipse">
            <a:avLst/>
          </a:prstGeom>
          <a:solidFill>
            <a:srgbClr val="2E9E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423316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доверяю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8716975" y="423316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Полностью доверяю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на примерах, «чёрный ящик», нейросети и языковые модели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Обычная программа и ИИ: в чём разница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Программе правила пишет человек. ИИ находит правила сам — по примерам.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244954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2972816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Обычная программа — рецепт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Программист пишет правило: «если глюкоза выше 11,1 ммоль/л — отметить». Программа делает только это.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3390824" y="1829816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665144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2244954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665144" y="2972816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— повар, который пробовал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Модели показывают тысячи примеров с ответами врача. Признаки «нормы» и «болезни» она находит сама.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6233008" y="1829816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507328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2244954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507328" y="2972816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интерн, видевший 100 000 снимков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Очень быстро узнаёт типичную картину. Теряется на редком случае и на снимке нового аппарата.</a:t>
            </a:r>
            <a:endParaRPr lang="en-US" sz="2100" dirty="0"/>
          </a:p>
        </p:txBody>
      </p:sp>
      <p:sp>
        <p:nvSpPr>
          <p:cNvPr id="20" name="Shape 14"/>
          <p:cNvSpPr/>
          <p:nvPr/>
        </p:nvSpPr>
        <p:spPr>
          <a:xfrm>
            <a:off x="9075191" y="1829816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49511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2244954"/>
            <a:ext cx="358445" cy="35844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49511" y="2972816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Знакомая статистика, но больше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шкалы риска (CHA₂DS₂-VASc), только с тысячами признаков, а веса подбирает сама модель.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понятия: от ИИ до языковых моделей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следующее понятие — часть предыдущего.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244954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Искусственный интеллект (ИИ)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Общее название: компьютер решает задачи, которые раньше требовали человека.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3390824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665144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2244954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665144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Машинное обучение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Учится на примерах, а не по заданным правилам: сама находит закономерности в размеченных случаях.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6233008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507328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2244954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507328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Глубокое обучение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Нейронные сети: распознают изображения (КТ, фото глазного дна) и речь.</a:t>
            </a:r>
            <a:endParaRPr lang="en-US" sz="2100" dirty="0"/>
          </a:p>
        </p:txBody>
      </p:sp>
      <p:sp>
        <p:nvSpPr>
          <p:cNvPr id="20" name="Shape 14"/>
          <p:cNvSpPr/>
          <p:nvPr/>
        </p:nvSpPr>
        <p:spPr>
          <a:xfrm>
            <a:off x="9075191" y="1829816"/>
            <a:ext cx="2567864" cy="402158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9349511" y="2104136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2244954"/>
            <a:ext cx="358445" cy="35844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349511" y="2972816"/>
            <a:ext cx="2019224" cy="2649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Генеративный ИИ и языковые модели (LLM)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Пишет и сокращает тексты, отвечает на вопросы, ведёт диалог: ChatGPT, Gemini, Claude.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типов задач ИИ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Полезно спрашивать поставщика: какую из этих задач решает ваш продукт?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Классифицировать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«Есть ли кровоизлияние на КТ?» — да или нет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Найти и обвести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«Где именно очаг?» — контур на снимке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Предсказать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«Ухудшится ли пациент? Придёт ли на приём?»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Создать текст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«Подготовьте черновик выписки или письма»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Выполнить действие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 или программа сама делает шаги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обучается медицинский ИИ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training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размечают примеры → модель обучается → делает прогноз → врач исправляет ошибки, и цикл повторяется.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Нейросеть: как она учится на ошибках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nn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— это подстройка весов после каждой ошибки. Надёжна только на данных, похожих на обучающие.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обучили на снимках одного аппарата. Её ставят на ваш новый аппарат. Что вероятнее?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Будет работать так же: ИИ универсален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Может уверенно ошибаться: нужна проверка на ваших снимках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 переучится за неделю работы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Перестанет выдавать ответы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обучили на снимках одного аппарата. Её ставят на ваш новый аппарат. Что вероятнее?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Будет работать так же: ИИ универсален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Может уверенно ошибаться: нужна проверка на ваших снимках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320798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Сама переучится за неделю работы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Перестанет выдавать ответы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знает только то, что видела. Другой контраст, другие пациенты — и она может ошибаться, оставаясь уверенной. Поэтому перед запуском — проверка на своих пациентах.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«чёрный ящик»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lackbox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модель так решила — не прочитать. Доверие дают проверка, контроль качества и регистрация.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читает языковая модель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ttention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слово «смотрит» на другие; текст пишется по одному слову — самым правдоподобным, а не проверенным.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ИИ-помощник назвал номер и дату приказа Минздрава. Ваши действия?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Использую: ИИ не выдумывает номера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Спрошу у ИИ, уверен ли он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Проверю по первоисточнику на lex.uz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Использую, если звучит официально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ИИ-помощник назвал номер и дату приказа Минздрава. Ваши действия?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Использую: ИИ не выдумывает номера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Спрошу у ИИ, уверен ли он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Проверю по первоисточнику на lex.uz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Использую, если звучит официально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Языковая модель пишет правдоподобно, а не проверенно. Номера, даты и ссылки проверяют по первоисточнику. Спросить ИИ «уверен ли ты» — не проверка.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Галлюцинации: что показали исследования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32508"/>
            <a:ext cx="5410048" cy="2930144"/>
          </a:xfrm>
          <a:prstGeom prst="roundRect">
            <a:avLst>
              <a:gd name="adj" fmla="val 43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306828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47%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358388"/>
            <a:ext cx="495284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ссылок на статьи ChatGPT-3.5 выдумал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74700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115 ссылок в 30 текстах; полностью верны только 7%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33008" y="2032508"/>
            <a:ext cx="5410048" cy="2930144"/>
          </a:xfrm>
          <a:prstGeom prst="roundRect">
            <a:avLst>
              <a:gd name="adj" fmla="val 43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61608" y="2306828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6461608" y="3358388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выписок: ИИ против врачей, 22 оценщика вслепую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461608" y="4025900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сопоставимо, но неточностей и пропусков у ИИ больше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23697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Bhattacharyya et al., Cureus, 2023 · Williams et al., JAMA Internal Medicine, 2025 (UCSF)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РАБОТАЕТ ИИ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руководитель должен помнить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учится на примерах: качество данных = качество ИИ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2494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350008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24942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Надёжен только на данных, похожих на обучающие — проверяйте на своих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316890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269488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316890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Языковые модели пишут правдоподобно, а не проверенно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40883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4188968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408838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устаёт и масштабируется: подходит для частой, однотипной, проверяемой работы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500786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5108448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5007864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 остаётся за человеком — так требует и закон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Чат-помощники, NotebookLM, автоматизация, свои модели, речь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Чат-помощники для работы руководителя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872819"/>
                <a:gridCol w="4073142"/>
                <a:gridCol w="2517789"/>
                <a:gridCol w="2630666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Сервис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Сильная сторона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Стоимость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Где обрабатываются данные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 (OpenAI)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письма, отчёты, протоколы совещаний, перевод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бесплатно; платно ≈ $20/мес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рубежом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(Anthropic)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длинные документы: договоры, положения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бесплатно; платно ≈ $20/мес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рубежом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 (Google)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связь с Gmail, Документами, Таблицами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бесплатно; платно ≈ $20/мес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рубежом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Copilot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внутри Word, Excel, Outlook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лицензия Microsoft 365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рубежом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YandexGPT, GigaChat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хороший русский язык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бесплатно и платно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России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Цены — ориентир на октябрь 2026 года. Ни один из сервисов не обрабатывает данные в Узбекистане: только обезличенные и служебные тексты.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Безопасный порядок работы с ИИ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готовит черновик — человек проверяет и подписывает.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Обезличить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ФИО, ПИНФЛ, телефона, даты рождения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Черновик от ИИ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Письмо, сводка, план, перевод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Цифры, даты, номера — по источнику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Подписать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Подписали — значит, отвечаете вы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Записать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и для чего использовали ИИ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попросить ИИ: пять частей запроса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частей — и ответ ИИ становится конкретным и проверяемым.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658082" y="2396744"/>
            <a:ext cx="8875532" cy="0"/>
          </a:xfrm>
          <a:prstGeom prst="line">
            <a:avLst/>
          </a:prstGeom>
          <a:noFill/>
          <a:ln w="38100">
            <a:solidFill>
              <a:srgbClr val="CDEF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19754" y="2058416"/>
            <a:ext cx="676656" cy="67665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«Выступите в роли аналитика районного медицинского объединения»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538637" y="2058416"/>
            <a:ext cx="676656" cy="676656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2904683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Задача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904683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«Сравните время ожидания приёма по отделениям»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757520" y="2058416"/>
            <a:ext cx="676656" cy="676656"/>
          </a:xfrm>
          <a:prstGeom prst="ellipse">
            <a:avLst/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5123566" y="2972816"/>
            <a:ext cx="1944563" cy="619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Контекст и данные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123566" y="3702304"/>
            <a:ext cx="1944563" cy="244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«Вот обезличенная таблица за сентябрь»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7976403" y="2058416"/>
            <a:ext cx="676656" cy="6766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7342449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42449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«Одна страница: таблица и 3 вывода»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0195286" y="2058416"/>
            <a:ext cx="676656" cy="676656"/>
          </a:xfrm>
          <a:prstGeom prst="ellipse">
            <a:avLst/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9561332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Ограничения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561332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«Не придумывайте цифры; если данных нет — так и напишите»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сводку от ИИ по таблице визитов: отметьте предложения с ошибками</a:t>
            </a:r>
            <a:endParaRPr lang="en-US" sz="26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5852160" cy="914400"/>
        </p:xfrm>
        <a:graphic>
          <a:graphicData uri="http://schemas.openxmlformats.org/drawingml/2006/table">
            <a:tbl>
              <a:tblPr/>
              <a:tblGrid>
                <a:gridCol w="1244156"/>
                <a:gridCol w="1243766"/>
                <a:gridCol w="2228477"/>
                <a:gridCol w="1135761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Выполнено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1 140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3 500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6720840" y="1745488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85432" y="1836251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543800" y="1745488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 перевыполнила план: 110%.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720840" y="2512229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885432" y="260299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7543800" y="2512229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 выполнила план на 80%.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6720840" y="3278971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885432" y="3369733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7543800" y="3278971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 и педиатрия выполнили план на 95%.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720840" y="4045712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5432" y="413647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543800" y="4045712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целом по больнице план выполнен на 98%.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720840" y="4812453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885432" y="490321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19"/>
          <p:cNvSpPr txBox="1"/>
          <p:nvPr/>
        </p:nvSpPr>
        <p:spPr>
          <a:xfrm>
            <a:off x="7543800" y="4812453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всего визитов было в педиатрии.</a:t>
            </a:r>
            <a:endParaRPr lang="en-US" sz="1400" dirty="0"/>
          </a:p>
        </p:txBody>
      </p:sp>
      <p:sp>
        <p:nvSpPr>
          <p:cNvPr id="24" name="Shape 20"/>
          <p:cNvSpPr/>
          <p:nvPr/>
        </p:nvSpPr>
        <p:spPr>
          <a:xfrm>
            <a:off x="6720840" y="5579195"/>
            <a:ext cx="4922215" cy="638725"/>
          </a:xfrm>
          <a:prstGeom prst="roundRect">
            <a:avLst>
              <a:gd name="adj" fmla="val 1717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885432" y="5669957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7543800" y="5579195"/>
            <a:ext cx="3916375" cy="63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Сильнее всех отстаёт от плана кардиология.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сводку от ИИ по таблице визитов: отметьте предложения с ошибками</a:t>
            </a:r>
            <a:endParaRPr lang="en-US" sz="26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5852160" cy="914400"/>
        </p:xfrm>
        <a:graphic>
          <a:graphicData uri="http://schemas.openxmlformats.org/drawingml/2006/table">
            <a:tbl>
              <a:tblPr/>
              <a:tblGrid>
                <a:gridCol w="1244156"/>
                <a:gridCol w="1243766"/>
                <a:gridCol w="2228477"/>
                <a:gridCol w="1135761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Выполнено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1 140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3 500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92%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720840" y="1745488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885432" y="1792732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7360920" y="1745488"/>
            <a:ext cx="409925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Хирургия перевыполнила план: 110%.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720840" y="2242312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85432" y="2289556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7360920" y="2242312"/>
            <a:ext cx="355061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 выполнила план на 80%.</a:t>
            </a:r>
            <a:endParaRPr lang="en-US" sz="12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25548"/>
            <a:ext cx="402336" cy="402336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720840" y="2739136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885432" y="2786380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00" dirty="0"/>
          </a:p>
        </p:txBody>
      </p:sp>
      <p:sp>
        <p:nvSpPr>
          <p:cNvPr id="17" name="Text 12"/>
          <p:cNvSpPr txBox="1"/>
          <p:nvPr/>
        </p:nvSpPr>
        <p:spPr>
          <a:xfrm>
            <a:off x="7360920" y="2739136"/>
            <a:ext cx="409925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Терапия и педиатрия выполнили план на 95%.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720840" y="3235960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885432" y="3283204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000" dirty="0"/>
          </a:p>
        </p:txBody>
      </p:sp>
      <p:sp>
        <p:nvSpPr>
          <p:cNvPr id="20" name="Text 15"/>
          <p:cNvSpPr txBox="1"/>
          <p:nvPr/>
        </p:nvSpPr>
        <p:spPr>
          <a:xfrm>
            <a:off x="7360920" y="3235960"/>
            <a:ext cx="355061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целом по больнице план выполнен на 98%.</a:t>
            </a:r>
            <a:endParaRPr lang="en-US" sz="12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19196"/>
            <a:ext cx="402336" cy="402336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6720840" y="3732784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6885432" y="3780028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4" name="Text 18"/>
          <p:cNvSpPr txBox="1"/>
          <p:nvPr/>
        </p:nvSpPr>
        <p:spPr>
          <a:xfrm>
            <a:off x="7360920" y="3732784"/>
            <a:ext cx="355061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всего визитов было в педиатрии.</a:t>
            </a:r>
            <a:endParaRPr lang="en-US" sz="12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3716020"/>
            <a:ext cx="402336" cy="402336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6720840" y="4229608"/>
            <a:ext cx="4922215" cy="368808"/>
          </a:xfrm>
          <a:prstGeom prst="roundRect">
            <a:avLst>
              <a:gd name="adj" fmla="val 297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6885432" y="4276852"/>
            <a:ext cx="274320" cy="27432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28" name="Text 21"/>
          <p:cNvSpPr txBox="1"/>
          <p:nvPr/>
        </p:nvSpPr>
        <p:spPr>
          <a:xfrm>
            <a:off x="7360920" y="4229608"/>
            <a:ext cx="4099255" cy="368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Сильнее всех отстаёт от плана кардиология.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720840" y="4781296"/>
            <a:ext cx="4922215" cy="1200912"/>
          </a:xfrm>
          <a:prstGeom prst="roundRect">
            <a:avLst>
              <a:gd name="adj" fmla="val 1066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9037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4304" y="5064760"/>
            <a:ext cx="256032" cy="256032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7498080" y="5009896"/>
            <a:ext cx="3962095" cy="835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Кардиология — 70%, а не 80%; по больнице — 92%, а не 98%; больше всего визитов — в терапии (1 140). Сводка звучит уверенно, но три предложения из шести неверны.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NotebookLM: ИИ, который отвечает по вашим документам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из ваших источников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Загружаете приказы, положения, протоколы — ответы только по ним, со ссылкой на абзац.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Ошибку легче поймать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утверждение можно открыть в источнике — это частично «открывает ящик».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чего в клинике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Вопросы сотрудников по внутренним правилам, обучение новичков, подготовка к проверке.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346956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2975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Ограничения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Нужен аккаунт Google, данные — в облаке за рубежом. Только открытые и служебные документы.</a:t>
            </a:r>
            <a:endParaRPr lang="en-US" sz="2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рутины: цепочки n8n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utoflow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Цепочка «если случилось — сделай»: ИИ — один из шагов. n8n можно установить на сервер клиники.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Облако или своя модель: где окажутся данные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localclou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Открытые модели (Qwen, Llama, Gemma) работают на компьютере клиники без интернета — данные не уходят.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Речь и изображения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28498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291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Распознавание речи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Диктовка писем, протоколы совещаний. Whisper можно установить у себя; узбекский слабее — нужна дообученная версия.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28498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291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Узбекские сервисы речи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Aisha, UzbekVoice.ai, Muxlisa понимают узбекскую и смешанную речь. Где хранят данные — уточняйте письменно.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28498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291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Создание картинок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Плакаты, памятки, иллюстрации для пациентов и соцсетей клиники.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284980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291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Никогда для снимков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«улучшать» и не создавать медицинские снимки, не создавать фото реальных пациентов и сотрудников.</a:t>
            </a:r>
            <a:endParaRPr lang="en-US" sz="2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ИНСТРУМЕНТЫ: ЧТО ЕСТЬ И ДЛЯ ЧЕГО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инструмент для какой задачи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2099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Есть данные пациентов?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 → только своя модель или сервер клиники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2460285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2844333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516691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981493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Написать или сократить текст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Чат-помощник с обезличенным текстом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755977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5140025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12384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277185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 только по документам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 с открытыми приказами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7051670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2" name="Shape 16"/>
          <p:cNvSpPr/>
          <p:nvPr/>
        </p:nvSpPr>
        <p:spPr>
          <a:xfrm>
            <a:off x="7435718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810807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1834652"/>
            <a:ext cx="317480" cy="317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572878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Повторяющаяся цепочка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n8n на сервере клиники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9347363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7" name="Shape 20"/>
          <p:cNvSpPr/>
          <p:nvPr/>
        </p:nvSpPr>
        <p:spPr>
          <a:xfrm>
            <a:off x="9731411" y="1508760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10403769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1834652"/>
            <a:ext cx="317480" cy="31748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9868571" y="2414016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Клиническое решение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зарегистрированное изделие, пилот и врач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обработать выписки пациентов с помощью ИИ, не отправляя их за пределы клиники?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Бесплатный ChatGPT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или Zapier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Своя модель на сервере больницы</a:t>
            </a:r>
            <a:endParaRPr lang="en-US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обработать выписки пациентов с помощью ИИ, не отправляя их за пределы клиники?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Бесплатный ChatGPT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или Zapier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Своя модель на сервере больницы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своя (локальная) модель работает внутри клиники. Остальные сервисы обрабатывают данные в облаке за рубежом.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 Узбекистана, ВОЗ, мировая практика и слепое доверие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в Узбекистане: документы 2024–2026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507960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684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ПП-358 · 14.10.2024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развития ИИ до 2030 года; здравоохранение — среди приоритетов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3034208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3418256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37757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300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55416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ПКМ № 425 · 10.07.2025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 приоритетных проектов: ИИ-маммография, анализ КТ и рентгена, помощник врача в МИС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5903824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6287872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247191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916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25032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УП-189 · 22.10.2025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менее 100 проектов ИИ в госуправлении и социальной сфере к концу 2026 года</a:t>
            </a:r>
            <a:endParaRPr lang="en-US" sz="1700" dirty="0"/>
          </a:p>
        </p:txBody>
      </p:sp>
      <p:sp>
        <p:nvSpPr>
          <p:cNvPr id="21" name="Text 15"/>
          <p:cNvSpPr txBox="1"/>
          <p:nvPr/>
        </p:nvSpPr>
        <p:spPr>
          <a:xfrm>
            <a:off x="8773439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2" name="Shape 16"/>
          <p:cNvSpPr/>
          <p:nvPr/>
        </p:nvSpPr>
        <p:spPr>
          <a:xfrm>
            <a:off x="9157487" y="1508760"/>
            <a:ext cx="2485568" cy="3108960"/>
          </a:xfrm>
          <a:prstGeom prst="roundRect">
            <a:avLst>
              <a:gd name="adj" fmla="val 515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10116807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531" y="1834652"/>
            <a:ext cx="317480" cy="317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9294647" y="2414016"/>
            <a:ext cx="2211248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ЗРУ-1115 · 21.01.2026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впервые в законе: защита человека и ответственность за нарушения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ЗРУ-1115 и данные пациентов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2567864" cy="440893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923898"/>
            <a:ext cx="358445" cy="35844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2651760"/>
            <a:ext cx="2019224" cy="3037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не должен вредить человеку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Жизни, здоровью, свободе, чести и достоинству — это прямо записано в законе.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3390824" y="1508760"/>
            <a:ext cx="2567864" cy="440893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665144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961" y="192389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665144" y="2651760"/>
            <a:ext cx="2019224" cy="3037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 о правах — не только по ИИ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Юридически значимые решения о правах и свободах нельзя основывать только на выводах ИИ.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233008" y="1508760"/>
            <a:ext cx="2567864" cy="440893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507328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145" y="1923898"/>
            <a:ext cx="358445" cy="35844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07328" y="2651760"/>
            <a:ext cx="2019224" cy="3037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 за данные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Незаконная обработка или распространение персональных данных с помощью ИИ — административная ответственность.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9075191" y="1508760"/>
            <a:ext cx="2567864" cy="4408932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349511" y="178308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329" y="1923898"/>
            <a:ext cx="358445" cy="35844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349511" y="2651760"/>
            <a:ext cx="2019224" cy="3037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здоровье — особая категория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врачебная тайна. Правило курса: данные пациентов — только в МИС или на серверах клиники.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ВОЗ: шесть принципов ИИ в здравоохранении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Руководство ВОЗ «Этика и управление ИИ в здравоохранении», 2021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Автономия человека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 принимают люди; пациент знает об ИИ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Безопасность и благо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не вредит и проверен на безопасность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Прозрачность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Понятно, как работает и на каких данных обучен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548640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49808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508760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Заранее известно, кто отвечает за ошибку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432297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452414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528309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Справедливость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Работает одинаково для всех групп пациентов</a:t>
            </a:r>
            <a:endParaRPr lang="en-US" sz="1700" dirty="0"/>
          </a:p>
        </p:txBody>
      </p:sp>
      <p:sp>
        <p:nvSpPr>
          <p:cNvPr id="28" name="Shape 20"/>
          <p:cNvSpPr/>
          <p:nvPr/>
        </p:nvSpPr>
        <p:spPr>
          <a:xfrm>
            <a:off x="8097317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8298485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395988"/>
            <a:ext cx="317480" cy="31748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9057437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Устойчивость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постоянно оценивают в работе и поддерживают</a:t>
            </a:r>
            <a:endParaRPr 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ИИ подсказывает неверно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19,8%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466846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точность начинающих рентгенологов при неверной подсказке ИИ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13435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неверной подсказки — 79,7%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33008" y="2140966"/>
            <a:ext cx="5410048" cy="2713228"/>
          </a:xfrm>
          <a:prstGeom prst="roundRect">
            <a:avLst>
              <a:gd name="adj" fmla="val 47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61608" y="2415286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45,5%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6461608" y="3466846"/>
            <a:ext cx="495284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точность очень опытных рентгенологов в той же ситуации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461608" y="4134358"/>
            <a:ext cx="49528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неверной подсказки — 82,3%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512851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Dratsch et al., Radiology, 2023 · маммография, категории BI-RADS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это регулируют в мире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54480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1591056"/>
            <a:ext cx="10362895" cy="922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ЕС: медицинский ИИ — «высокий риск» (Закон об ИИ, 2024)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 рисками, документация, контроль человека, наблюдение после запуска. Для медизделий — с августа 2028 года.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8640" y="2769616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2806192"/>
            <a:ext cx="1036289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США: более 1 400 медицинских изделий с ИИ разрешено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Около трёх четвертей — в радиологии. Первая автономная система — в 2018 году.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8640" y="3721354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1280160" y="3757930"/>
            <a:ext cx="10362895" cy="922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ВОЗ: 18 требований к регулированию ИИ (2023)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Документация, управление рисками, проверка по назначению, качество данных, защита данных, сотрудничество.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48640" y="4936490"/>
            <a:ext cx="457200" cy="457200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280160" y="4973066"/>
            <a:ext cx="1036289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Узбекистана — готовый чек-лист при покупке</a:t>
            </a:r>
            <a:endParaRPr lang="en-US" sz="2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Зарубежные поставщики делают продукты по этим правилам — их можно требовать.</a:t>
            </a:r>
            <a:endParaRPr lang="en-US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 или нет? Распределите девять способов использовать ИИ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DDF3E6"/>
          </a:solidFill>
          <a:ln/>
        </p:spPr>
      </p:sp>
      <p:sp>
        <p:nvSpPr>
          <p:cNvPr id="9" name="Shape 6"/>
          <p:cNvSpPr/>
          <p:nvPr/>
        </p:nvSpPr>
        <p:spPr>
          <a:xfrm>
            <a:off x="749808" y="1682496"/>
            <a:ext cx="219456" cy="21945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FD9"/>
          </a:solidFill>
          <a:ln/>
        </p:spPr>
      </p:sp>
      <p:sp>
        <p:nvSpPr>
          <p:cNvPr id="12" name="Shape 9"/>
          <p:cNvSpPr/>
          <p:nvPr/>
        </p:nvSpPr>
        <p:spPr>
          <a:xfrm>
            <a:off x="4524146" y="1682496"/>
            <a:ext cx="219456" cy="219456"/>
          </a:xfrm>
          <a:prstGeom prst="ellipse">
            <a:avLst/>
          </a:prstGeom>
          <a:solidFill>
            <a:srgbClr val="D98E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71618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у себя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3E1"/>
          </a:solidFill>
          <a:ln/>
        </p:spPr>
      </p:sp>
      <p:sp>
        <p:nvSpPr>
          <p:cNvPr id="15" name="Shape 12"/>
          <p:cNvSpPr/>
          <p:nvPr/>
        </p:nvSpPr>
        <p:spPr>
          <a:xfrm>
            <a:off x="8298485" y="1682496"/>
            <a:ext cx="219456" cy="21945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45957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3232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Выписку с ФИО и ПИНФЛ — в бесплатный чат-бот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33008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7600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964528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Черновик письма в министерство без данных пациентов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48640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13232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280160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Черновик выписки на сервере клиники, врач проверяет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33008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97600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6964528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Окончательный диагноз по снимку без врача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280160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Идеи для плаката о прививках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233008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97600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964528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Напоминания пациентам через n8n на своём сервере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48640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13232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1280160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Отказ в льготе только по ответу ИИ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33008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97600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6964528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Пересказ опубликованного приказа Минздрава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548640" y="5449824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13232" y="558698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0"/>
          <p:cNvSpPr txBox="1"/>
          <p:nvPr/>
        </p:nvSpPr>
        <p:spPr>
          <a:xfrm>
            <a:off x="1280160" y="5449824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Расшифровка консилиума на своём сервере, врач проверяет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 или нет? Распределите девять способов использовать ИИ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2E9E5B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2221992"/>
            <a:ext cx="3545738" cy="861822"/>
          </a:xfrm>
          <a:prstGeom prst="roundRect">
            <a:avLst>
              <a:gd name="adj" fmla="val 10610"/>
            </a:avLst>
          </a:prstGeom>
          <a:solidFill>
            <a:srgbClr val="DDF3E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85800" y="2221992"/>
            <a:ext cx="411480" cy="861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221992"/>
            <a:ext cx="2768498" cy="861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Черновик письма в министерство без данных пациентов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3156966"/>
            <a:ext cx="3545738" cy="457200"/>
          </a:xfrm>
          <a:prstGeom prst="roundRect">
            <a:avLst>
              <a:gd name="adj" fmla="val 20000"/>
            </a:avLst>
          </a:prstGeom>
          <a:solidFill>
            <a:srgbClr val="DDF3E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156966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3156966"/>
            <a:ext cx="2768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Идеи для плаката о прививках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3687318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85800" y="3687318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3687318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Пересказ опубликованного приказа Минздрава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98E1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у себя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4322978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460138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917338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Черновик выписки на сервере клиники, врач проверяет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4322978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460138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4917338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Напоминания пациентам через n8n на своём сервере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322978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460138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4917338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Расшифровка консилиума на своём сервере, врач проверяет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6453D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Нельзя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8097317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8234477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691677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Выписку с ФИО и ПИНФЛ — в бесплатный чат-бот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8097317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234477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8691677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Окончательный диагноз по снимку без врача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8097317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234477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8691677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Отказ в льготе только по ответу ИИ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48640" y="5257800"/>
            <a:ext cx="11094415" cy="936752"/>
          </a:xfrm>
          <a:prstGeom prst="roundRect">
            <a:avLst>
              <a:gd name="adj" fmla="val 1366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731520" y="54406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541264"/>
            <a:ext cx="256032" cy="256032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1325880" y="5486400"/>
            <a:ext cx="10134295" cy="570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Зелёное — нет данных пациентов. Жёлтое — данные не выходят из клиники и врач проверяет результат. Красное — данные уходят в публичный сервис или ИИ решает вместо человека (ЗРУ-1115).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 СПИСОК «НИКОГДА»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Никогда и всегда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4469130"/>
          </a:xfrm>
          <a:prstGeom prst="roundRect">
            <a:avLst>
              <a:gd name="adj" fmla="val 28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Никогда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31770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вводите ФИО, ПИНФЛ, телефон или фото пациента в публичный ИИ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1024128" y="339775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317748"/>
            <a:ext cx="4289908" cy="23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подписывайте черновик ИИ, не прочитав его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1024128" y="383133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751326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используйте номер приказа или ссылку от ИИ без проверки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1024128" y="44973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1371600" y="4417314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позволяйте ИИ одному решать о лечении или правах человека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1024128" y="516331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1371600" y="5083302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покупайте клинический ИИ без пилота на своих пациентах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6255868" y="1508760"/>
            <a:ext cx="5387188" cy="4701540"/>
          </a:xfrm>
          <a:prstGeom prst="roundRect">
            <a:avLst>
              <a:gd name="adj" fmla="val 2723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Всегда</a:t>
            </a:r>
            <a:endParaRPr lang="en-US" sz="2100" dirty="0"/>
          </a:p>
        </p:txBody>
      </p:sp>
      <p:sp>
        <p:nvSpPr>
          <p:cNvPr id="25" name="Shape 20"/>
          <p:cNvSpPr/>
          <p:nvPr/>
        </p:nvSpPr>
        <p:spPr>
          <a:xfrm>
            <a:off x="6731356" y="2731770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2651760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Обезличивайте текст до того, как он попал в сервис</a:t>
            </a:r>
            <a:endParaRPr lang="en-US" sz="1500" dirty="0"/>
          </a:p>
        </p:txBody>
      </p:sp>
      <p:sp>
        <p:nvSpPr>
          <p:cNvPr id="27" name="Shape 22"/>
          <p:cNvSpPr/>
          <p:nvPr/>
        </p:nvSpPr>
        <p:spPr>
          <a:xfrm>
            <a:off x="6731356" y="339775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3317748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Проверяйте цифры, даты и номера по первоисточнику</a:t>
            </a:r>
            <a:endParaRPr lang="en-US" sz="1500" dirty="0"/>
          </a:p>
        </p:txBody>
      </p:sp>
      <p:sp>
        <p:nvSpPr>
          <p:cNvPr id="29" name="Shape 24"/>
          <p:cNvSpPr/>
          <p:nvPr/>
        </p:nvSpPr>
        <p:spPr>
          <a:xfrm>
            <a:off x="6731356" y="406374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7078828" y="3983736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Требуйте результаты на пациентах, похожих на ваших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6731356" y="472973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7078828" y="4649724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Следите за работой ИИ после запуска: модели «стареют»</a:t>
            </a:r>
            <a:endParaRPr lang="en-US" sz="1500" dirty="0"/>
          </a:p>
        </p:txBody>
      </p:sp>
      <p:sp>
        <p:nvSpPr>
          <p:cNvPr id="33" name="Shape 28"/>
          <p:cNvSpPr/>
          <p:nvPr/>
        </p:nvSpPr>
        <p:spPr>
          <a:xfrm>
            <a:off x="6731356" y="539572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7078828" y="5315712"/>
            <a:ext cx="4289908" cy="46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Говорите пациентам и сотрудникам, где используется ИИ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ИИ доказал пользу в исследованиях — и где не сработал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Швеция, более 105 000 женщин: что дал ИИ в маммографическом скрининге?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найденных раков при меньшей нагрузке на врачей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Полностью заменил рентгенологов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Вдвое больше ложных вызовов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Никакой разницы</a:t>
            </a:r>
            <a:endParaRPr lang="en-US" sz="2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Швеция, более 105 000 женщин: что дал ИИ в маммографическом скрининге?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найденных раков при меньшей нагрузке на врачей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Полностью заменил рентгенологов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Вдвое больше ложных вызовов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Никакой разницы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Нагрузка на чтение снимков −44%, найдено на 29% больше раков, ложных вызовов не больше. Рентгенологи остались — ИИ распределил работу.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Маммография: ИИ распределяет снимки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asai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Рандомизированное исследование MASAI, Швеция · The Lancet Digital Health 2025, The Lancet 2026</a:t>
            </a:r>
            <a:endParaRPr lang="en-US" sz="1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Инсульт: сигнал команде за минуты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troke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читает КТ-ангиографию и сразу оповещает команду · JAMA Neurology, 2023, рандомизированное исследование</a:t>
            </a:r>
            <a:endParaRPr lang="en-US" sz="1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Сепсис: ранний сигнал, который спас жизни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trews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TREWS, Johns Hopkins · Nature Medicine, 2022 · польза — когда врачи реагируют на сигнал</a:t>
            </a:r>
            <a:endParaRPr lang="en-US" sz="15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ЭКГ с ИИ находит скрытую сердечную недостаточность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ecg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Исследование EAGLE, Mayo Clinic · Nature Medicine, 2021 · рандомизированное, первичное звено</a:t>
            </a:r>
            <a:endParaRPr lang="en-US" sz="15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ИИ, который ставит диагноз сам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idx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IDx-DR, диабетическая ретинопатия · разрешение FDA, апрель 2018 · 900 пациентов, 10 центров</a:t>
            </a:r>
            <a:endParaRPr lang="en-US" sz="15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ИИ читает весь КТ-снимок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erlin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Merlin, Стэнфорд · Nature, 2026 · исследование, ещё не продукт</a:t>
            </a:r>
            <a:endParaRPr lang="en-US" sz="1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 выполнил этап операции сам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rth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SRT-H, Johns Hopkins · Science Robotics, 2025 · на тканях свиньи, на людях пока нет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AlphaFold: форма белков и Нобелевская премия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lphafol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Нобелевская премия по химии 2024 года · nobelprize.org</a:t>
            </a:r>
            <a:endParaRPr lang="en-US" sz="15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ЛУЧШИЕ ПРИМЕРЫ В МИРЕ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Неудача: модель сепсиса не прошла проверку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epic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сепсиса Epic, независимая проверка в Мичигане · JAMA Internal Medicine, 2021</a:t>
            </a:r>
            <a:endParaRPr lang="en-US" sz="15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НЕУДАЧА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IBM Watson для онкологии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60 млн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долларов потратил один онкоцентр на проект до его закрытия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Внутренние документы IBM: «небезопасные и неверные» рекомендации по лечению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Систему учили на небольшом числе вымышленных случаев, а не на реальных пациентах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опередила доказательства: исследований исходов у пациентов не было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Громкое имя — не доказательство. Спрашивайте результаты на реальных пациентах.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STAT News, 25.07.2018; University of Texas audit, 2017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НЕУДАЧА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Снимки глазного дна в клиниках Таиланда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снимков система отклонила как непригодные (из ~1 840)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лаборатории модель Google показывала высокую точность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16712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14884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клиниках — плохое освещение, нечёткие снимки, медленный интернет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Пациентов отправляли в другую больницу — лишние поездки и недовольство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Успех решают процесс, оборудование, свет, интернет и обучение персонала — не только алгоритм.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Beede et al., CHI 2020; MIT Technology Review, 2020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общего у трёх неудач: Epic, Watson, Таиланд?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Системы были слишком дорогими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хватало мощности компьютеров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не проверили в реальных условиях на своих пациентах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отказались с ними работать</a:t>
            </a:r>
            <a:endParaRPr lang="en-US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общего у трёх неудач: Epic, Watson, Таиланд?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Системы были слишком дорогими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хватало мощности компьютеров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не проверили в реальных условиях на своих пациентах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451860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Врачи отказались с ними работать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 всех трёх случаях обещания и лабораторные цифры не проверили в реальной работе: на своих пациентах, оборудовании и процессах.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Разработки преподавателя: статус, ограничения, что дальше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MedScribe: от разговора к записи в ЭМЗ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medscribe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Пилот: Центр микрохирургии глаза (15 пациентов, 30 приёмов) · врачи изменили ~0,8% текста расшифровки · решает врач</a:t>
            </a:r>
            <a:endParaRPr lang="en-US" sz="15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УЗИ: от отчёта аппарата к протоколу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ultrasound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 — клиника DeFactum · каждое значение подтверждает врач, каждая норма — со ссылкой на источник</a:t>
            </a:r>
            <a:endParaRPr lang="en-US" sz="15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Retina Uz: скрининг диабетической ретинопатии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515110" y="1417320"/>
            <a:ext cx="9161475" cy="4061460"/>
          </a:xfrm>
          <a:prstGeom prst="roundRect">
            <a:avLst>
              <a:gd name="adj" fmla="val 31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etina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70" y="1554480"/>
            <a:ext cx="8887155" cy="37871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615940"/>
            <a:ext cx="11094415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 — Центр микрохирургии глаза, госгрант · AUPR ≈ 0,7: находит большинство поражений, часть пропускает — смотрит офтальмолог</a:t>
            </a:r>
            <a:endParaRPr lang="en-US" sz="15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СДЕЛАНО У НАС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для КТ: кровоизлияние в мозг (в разработке)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ich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разработке, результатов пока нет · нужны размеченные снимки КТ и больницы-партнёры для пилота</a:t>
            </a:r>
            <a:endParaRPr lang="en-US" sz="15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Узкое место, три стоп-вопроса, шесть критериев и пилот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Ускорять нужно узкое место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bottleneck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очередь стоит на сканировании, ИИ для описаний почти ничего не изменит. Сначала найдите узкое место.</a:t>
            </a:r>
            <a:endParaRPr lang="en-US" sz="15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стоп-вопроса: любое «нет» — не сейчас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986229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953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проверит каждый результат?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того, как результат повлияет на пациента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3990746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4374794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12384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108" y="183465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11954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остаются у нас?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МИС, на сервере клиники или полностью обезличены</a:t>
            </a:r>
            <a:endParaRPr lang="en-US" sz="1700" dirty="0"/>
          </a:p>
        </p:txBody>
      </p:sp>
      <p:sp>
        <p:nvSpPr>
          <p:cNvPr id="16" name="Text 11"/>
          <p:cNvSpPr txBox="1"/>
          <p:nvPr/>
        </p:nvSpPr>
        <p:spPr>
          <a:xfrm>
            <a:off x="7816901" y="28346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8200949" y="1508760"/>
            <a:ext cx="3442106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963853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262" y="1834652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338109" y="2414016"/>
            <a:ext cx="3167786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это клиника — есть изделие и пилот?</a:t>
            </a:r>
            <a:endParaRPr lang="en-US" sz="17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Зарегистрированный продукт и проверка на своих пациентах</a:t>
            </a:r>
            <a:endParaRPr lang="en-US" sz="17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Шесть критериев: от 1 до 3 баллов</a:t>
            </a:r>
            <a:endParaRPr lang="en-US" sz="3000" dirty="0"/>
          </a:p>
        </p:txBody>
      </p:sp>
      <p:graphicFrame>
        <p:nvGraphicFramePr>
          <p:cNvPr id="6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4478639"/>
                <a:gridCol w="3514915"/>
                <a:gridCol w="3100861"/>
              </a:tblGrid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Критерий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балл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балла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Объём: случаев в месяц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меньше 100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больше 1 000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Время на один случай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меньше 2 минут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больше 10 минут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Боль: очереди, переработки, жалобы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редко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каждый день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Данные готовы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бумаге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полностью в МИС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Легко проверить результат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дольше, чем сделать самому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одного взгляда хватает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742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Низкий риск при ошибке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может навредить пациенту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только переделать бумагу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Сумма 6–18: 15–18 — начинать пилот; 11–14 — сначала подготовить данные или процесс; 10 и меньше — не сейчас.</a:t>
            </a:r>
            <a:endParaRPr lang="en-US" sz="12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УПРАЖНЕНИЕ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Оцените процессы вашей клиники: где ИИ принесёт пользу безопасно?</a:t>
            </a:r>
            <a:endParaRPr lang="en-US" sz="2600" dirty="0"/>
          </a:p>
        </p:txBody>
      </p:sp>
      <p:graphicFrame>
        <p:nvGraphicFramePr>
          <p:cNvPr id="6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4415" cy="914400"/>
        </p:xfrm>
        <a:graphic>
          <a:graphicData uri="http://schemas.openxmlformats.org/drawingml/2006/table">
            <a:tbl>
              <a:tblPr/>
              <a:tblGrid>
                <a:gridCol w="6339535"/>
                <a:gridCol w="2377440"/>
                <a:gridCol w="23774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Процесс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Польза (1–3)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Безопасность и готовность (1–3)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Черновики выписных эпикризов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Напоминания пациентам о приёме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Сортировка жалоб и обращений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Ежемесячные отчёты из МИС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Очередь описаний КТ и рентгена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 Диагноз по снимку без врача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9834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Польза: 1 — мало случаев, нет очереди, 3 — много случаев, это «узкое место»   ·   Безопасность и готовность: 1 — данных нет, ошибка опасна, 3 — данные в МИС, легко проверить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Начать пилот: обе оценки высокие</a:t>
            </a:r>
            <a:endParaRPr lang="en-US" sz="14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учебных примера: больница на 300 коек</a:t>
            </a:r>
            <a:endParaRPr lang="en-US" sz="30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3453316"/>
                <a:gridCol w="1004284"/>
                <a:gridCol w="2910795"/>
                <a:gridCol w="888200"/>
                <a:gridCol w="2837820"/>
              </a:tblGrid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Процесс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Польза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Готовность и безопасность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Сумма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Решение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Напоминания о приёме (неявки)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+ 1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+ 3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начать первым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Черновики выписок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+ 3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+ 2 + 2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пилот на своём сервере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Очередь описаний КТ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+ 2 + 3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+ 1 + 1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сначала найти узкое место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Цифры условные. «Скучные» административные задачи набирают больше баллов и безопаснее для старта, чем впечатляющие клинические.</a:t>
            </a:r>
            <a:endParaRPr lang="en-US" sz="1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ПРИМЕНИТЬ ИИ В ВАШЕЙ КЛИНИКЕ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Пилот за 4 недели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процесс, одно отделение, один показатель — до и после.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658082" y="2396744"/>
            <a:ext cx="8875532" cy="0"/>
          </a:xfrm>
          <a:prstGeom prst="line">
            <a:avLst/>
          </a:prstGeom>
          <a:noFill/>
          <a:ln w="38100">
            <a:solidFill>
              <a:srgbClr val="CDEF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19754" y="2058416"/>
            <a:ext cx="676656" cy="67665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Выбрать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процесс с наибольшей суммой баллов и одно отделение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538637" y="2058416"/>
            <a:ext cx="676656" cy="676656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2904683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Замерить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904683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Исходный показатель: минуты на выписку, % неявок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757520" y="2058416"/>
            <a:ext cx="676656" cy="676656"/>
          </a:xfrm>
          <a:prstGeom prst="ellipse">
            <a:avLst/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5123566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Запустить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123566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«черновик → проверка → подпись», журнал ошибок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7976403" y="2058416"/>
            <a:ext cx="676656" cy="6766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7342449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42449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4 недели — тот же показатель и найденные ошибки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0195286" y="2058416"/>
            <a:ext cx="676656" cy="676656"/>
          </a:xfrm>
          <a:prstGeom prst="ellipse">
            <a:avLst/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9561332" y="2972816"/>
            <a:ext cx="1944563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Решить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561332" y="3392424"/>
            <a:ext cx="1944563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Расширить, доработать или остановить — по цифрам</a:t>
            </a:r>
            <a:endParaRPr lang="en-US" sz="17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ЗНАНИЙ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7 ИЗ 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работает ИИ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305986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305986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Инструменты: что есть и для чего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880452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80452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и список «никогда»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454919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454919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Лучшие примеры в мире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029385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029385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Что сделано у нас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603851" y="5779008"/>
            <a:ext cx="1464738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8603851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Где применить ИИ в вашей клинике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0178317" y="5779008"/>
            <a:ext cx="1464738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178317" y="5879592"/>
            <a:ext cx="14647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Чему в основном учится модель машинного обучения?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Правилам, которые написал программист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Примерам с ответами (прошлым случаям)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Учебникам, которые она понимает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Интуиции врача</a:t>
            </a:r>
            <a:endParaRPr lang="en-US" sz="24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Чему в основном учится модель машинного обучения?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Правилам, которые написал программист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Примерам с ответами (прошлым случаям)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016252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Учебникам, которые она понимает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Интуиции врача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находит закономерности в размеченных примерах. Поэтому качество данных — это качество ИИ.</a:t>
            </a:r>
            <a:endParaRPr lang="en-US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делает «внимание» в языковой модели (ChatGPT, Gemini)?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слово выбирает, какие другие слова важнее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Предупреждает, когда ответ неверен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Проверяет факты в медицинских базах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Следит, сколько читает пользователь</a:t>
            </a:r>
            <a:endParaRPr lang="en-US" sz="24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делает «внимание» в языковой модели (ChatGPT, Gemini)?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Каждое слово выбирает, какие другие слова важнее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Предупреждает, когда ответ неверен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Проверяет факты в медицинских базах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Следит, сколько читает пользователь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Внимание связывает слова между собой («его» → «метформин»). Модель пишет правдоподобный текст, но факты не проверяет.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говорит закон ЗРУ-1115 (2026) о решениях, касающихся прав граждан?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 ИИ окончательны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использовать запрещено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Запрещён только зарубежный ИИ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нельзя основывать только на выводах ИИ</a:t>
            </a:r>
            <a:endParaRPr lang="en-US" sz="2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говорит закон ЗРУ-1115 (2026) о решениях, касающихся прав граждан?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 ИИ окончательны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использовать запрещено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Запрещён только зарубежный ИИ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нельзя основывать только на выводах ИИ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можно использовать, но юридически значимые решения о правах и свободах не могут опираться только на выводы ИИ.</a:t>
            </a:r>
            <a:endParaRPr lang="en-US" sz="1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на самом деле сделал робот SRT-H (Johns Hopkins, 2025)?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прооперировал пациента-человека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Помогал хирургу по удалённому управлению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выполнил этап операции на тканях свиньи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Читал КТ перед операцией</a:t>
            </a:r>
            <a:endParaRPr lang="en-US" sz="24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на самом деле сделал робот SRT-H (Johns Hopkins, 2025)?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прооперировал пациента-человека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Помогал хирургу по удалённому управлению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выполнил этап операции на тканях свиньи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451860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Читал КТ перед операцией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из 8 успешно на желчных пузырях свиньи вне организма. Автономных операций на людях пока нет.</a:t>
            </a:r>
            <a:endParaRPr lang="en-US" sz="18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какого проекта ИИ клинике лучше начать?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Автоматический диагноз рака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Замена врачей сортировки в приёмном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Автоматическое назначение лекарств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Частая административная задача, которую легко проверить</a:t>
            </a:r>
            <a:endParaRPr lang="en-US" sz="23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4 · Применение искусственного интеллекта в здравоохранении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какого проекта ИИ клинике лучше начать?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Автоматический диагноз рака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Замена врачей сортировки в приёмном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Автоматическое назначение лекарств</a:t>
            </a:r>
            <a:endParaRPr lang="en-US" sz="2300" dirty="0"/>
          </a:p>
        </p:txBody>
      </p:sp>
      <p:sp>
        <p:nvSpPr>
          <p:cNvPr id="16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17926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Частая административная задача, которую легко проверить</a:t>
            </a:r>
            <a:endParaRPr lang="en-US" sz="23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725037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 случаев, низкий риск и быстрая проверка дают пользу с минимальной опасностью. Клиническому ИИ нужны регистрация и проверка на своих пациентах.</a:t>
            </a:r>
            <a:endParaRPr lang="en-US" sz="18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 за работу на курсе!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Пилотные проекты с клиниками: Telegram @sultanovshoh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949440" y="4663440"/>
            <a:ext cx="2286000" cy="777240"/>
          </a:xfrm>
          <a:prstGeom prst="roundRect">
            <a:avLst>
              <a:gd name="adj" fmla="val 16471"/>
            </a:avLst>
          </a:prstGeom>
          <a:solidFill>
            <a:srgbClr val="0E2A27"/>
          </a:solidFill>
          <a:ln w="12700">
            <a:solidFill>
              <a:srgbClr val="1D4A4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32320" y="4754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MedScribe</a:t>
            </a:r>
            <a:endParaRPr lang="en-US" sz="15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medscribe.mednovo.uz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9464040" y="4663440"/>
            <a:ext cx="2286000" cy="777240"/>
          </a:xfrm>
          <a:prstGeom prst="roundRect">
            <a:avLst>
              <a:gd name="adj" fmla="val 16471"/>
            </a:avLst>
          </a:prstGeom>
          <a:solidFill>
            <a:srgbClr val="0E2A27"/>
          </a:solidFill>
          <a:ln w="12700">
            <a:solidFill>
              <a:srgbClr val="1D4A4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646920" y="4754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Retina Uz</a:t>
            </a:r>
            <a:endParaRPr lang="en-US" sz="15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retina.mednovo.uz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4. Применение искусственного интеллекта в здравоохранении</dc:title>
  <dc:subject>Как работает ИИ, где он полезен и с чего начать в своей клинике</dc:subject>
  <dc:creator>Шохрух Султанов</dc:creator>
  <cp:lastModifiedBy>Шохрух Султанов</cp:lastModifiedBy>
  <cp:revision>1</cp:revision>
  <dcterms:created xsi:type="dcterms:W3CDTF">2026-10-02T06:28:10Z</dcterms:created>
  <dcterms:modified xsi:type="dcterms:W3CDTF">2026-10-02T06:28:10Z</dcterms:modified>
</cp:coreProperties>
</file>