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notesMasterIdLst>
    <p:notesMasterId r:id="rId8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jpe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image" Target="../media/image-3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jpe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7-image-1.jpeg"/><Relationship Id="rId2" Type="http://schemas.openxmlformats.org/officeDocument/2006/relationships/image" Target="../media/image-5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2-image-1.jpe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9-image-1.jpeg"/><Relationship Id="rId2" Type="http://schemas.openxmlformats.org/officeDocument/2006/relationships/image" Target="../media/image-6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image" Target="../media/image-7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image" Target="../media/image-75-2.png"/><Relationship Id="rId3" Type="http://schemas.openxmlformats.org/officeDocument/2006/relationships/image" Target="../media/image-7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image" Target="../media/image-7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scribe.mednovo.uz/" TargetMode="External"/><Relationship Id="rId4" Type="http://schemas.openxmlformats.org/officeDocument/2006/relationships/hyperlink" Target="https://retina.mednovo.uz/" TargetMode="External"/><Relationship Id="rId1" Type="http://schemas.openxmlformats.org/officeDocument/2006/relationships/image" Target="../media/Slide-80-image-1.jpeg"/><Relationship Id="rId2" Type="http://schemas.openxmlformats.org/officeDocument/2006/relationships/image" Target="../media/image-80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4-MODUL · 2 SOAT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Sog‘liqni saqlashda sun’iy intellektni qo‘llash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ishlaydi, qayerda foydali va klinikangizda nimadan boshlash kerak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MAZMUNI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rejasi va maqsadlari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Misollardan o‘rganish, «qora quti», neyron tarmoqlar va til modellari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18073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181497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492393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Chat-yordamchilar, NotebookLM, avtomatlashtirish, o‘z modellari, nutq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89081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85423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16513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hujjatlari, JSST, jahon amaliyoti va ko‘r-ko‘rona ishonch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563547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526971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837867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tadqiqotlarda foydasini isbotlagan va ish bermagan joylar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236285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199709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510605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O‘qituvchi ishlanmalari: holati, cheklovlari, keyingi qadamlar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90902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87244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18334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 joy, uchta to‘xtash savoli, olti mezon va pilot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5581759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5545183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5856079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7086600" y="1508760"/>
            <a:ext cx="4556455" cy="3977640"/>
          </a:xfrm>
          <a:prstGeom prst="roundRect">
            <a:avLst>
              <a:gd name="adj" fmla="val 4598"/>
            </a:avLst>
          </a:prstGeom>
          <a:solidFill>
            <a:srgbClr val="061514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MODULDAN KEYIN SIZ: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o‘rganishi va nega xato qilishini oddiy tilda tushunish</a:t>
            </a:r>
            <a:endParaRPr lang="en-US" sz="1400" dirty="0"/>
          </a:p>
        </p:txBody>
      </p:sp>
      <p:sp>
        <p:nvSpPr>
          <p:cNvPr id="33" name="Shape 29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vositalarni va ular qaysi vazifalarga mosligini bilish</a:t>
            </a:r>
            <a:endParaRPr lang="en-US" sz="1400" dirty="0"/>
          </a:p>
        </p:txBody>
      </p:sp>
      <p:sp>
        <p:nvSpPr>
          <p:cNvPr id="36" name="Shape 31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va JSST qoidalarini hamda «hech qachon» ro‘yxatini bilish</a:t>
            </a:r>
            <a:endParaRPr lang="en-US" sz="1400" dirty="0"/>
          </a:p>
        </p:txBody>
      </p:sp>
      <p:sp>
        <p:nvSpPr>
          <p:cNvPr id="39" name="Shape 33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foydasini isbotlagan va ish bermagan misollarni bilish</a:t>
            </a:r>
            <a:endParaRPr lang="en-US" sz="1400" dirty="0"/>
          </a:p>
        </p:txBody>
      </p:sp>
      <p:sp>
        <p:nvSpPr>
          <p:cNvPr id="42" name="Shape 35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klinikangizda SIni qaysi jarayondan boshlashni baholash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 yoki boshqa SI yordamchisidan foydalanganmisiz?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qachon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marta sinab ko‘rganman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hafta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kuni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keyin tekshiradigan tibbiy hujjat qoralamasini tayyorlashni SIga ishonib topshirasizmi?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2861564"/>
            <a:ext cx="1143000" cy="1143000"/>
          </a:xfrm>
          <a:prstGeom prst="ellipse">
            <a:avLst/>
          </a:prstGeom>
          <a:solidFill>
            <a:srgbClr val="D6453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3036494" y="2861564"/>
            <a:ext cx="1143000" cy="1143000"/>
          </a:xfrm>
          <a:prstGeom prst="ellipse">
            <a:avLst/>
          </a:prstGeom>
          <a:solidFill>
            <a:srgbClr val="E58B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5524348" y="2861564"/>
            <a:ext cx="1143000" cy="1143000"/>
          </a:xfrm>
          <a:prstGeom prst="ellipse">
            <a:avLst/>
          </a:prstGeom>
          <a:solidFill>
            <a:srgbClr val="D9B2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8012201" y="2861564"/>
            <a:ext cx="1143000" cy="1143000"/>
          </a:xfrm>
          <a:prstGeom prst="ellipse">
            <a:avLst/>
          </a:prstGeom>
          <a:solidFill>
            <a:srgbClr val="6DB36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10500055" y="2861564"/>
            <a:ext cx="1143000" cy="1143000"/>
          </a:xfrm>
          <a:prstGeom prst="ellipse">
            <a:avLst/>
          </a:prstGeom>
          <a:solidFill>
            <a:srgbClr val="2E9E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423316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Ishonmayman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8716975" y="423316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 ishonaman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Misollardan o‘rganish, «qora quti», neyron tarmoqlar va til modellari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1-QISM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Oddiy dastur va SI: farqi nimada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Dasturga qoidalarni inson yozadi. SI qoidalarni o‘zi — misollar asosida topadi.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244954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Oddiy dastur — retsept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Dasturchi qoida yozadi: «glyukoza 11,1 mmol/l dan yuqori bo‘lsa — belgilash». Dastur faqat shuni bajaradi.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3390824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665144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2244954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665144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— tatib ko‘rgan oshpaz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Modelga shifokor javoblari bilan minglab misol ko‘rsatiladi. «Me’yor» va «kasallik» belgilarini u o‘zi topadi.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6233008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507328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2244954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507328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100 000 tasvirni ko‘rgan intern kabi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Odatiy manzarani juda tez taniydi. Kam uchraydigan holatda va yangi apparat tasvirida adashadi.</a:t>
            </a:r>
            <a:endParaRPr lang="en-US" sz="2100" dirty="0"/>
          </a:p>
        </p:txBody>
      </p:sp>
      <p:sp>
        <p:nvSpPr>
          <p:cNvPr id="20" name="Shape 14"/>
          <p:cNvSpPr/>
          <p:nvPr/>
        </p:nvSpPr>
        <p:spPr>
          <a:xfrm>
            <a:off x="9075191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49511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2244954"/>
            <a:ext cx="358445" cy="35844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49511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Tanish statistika, faqat kattaroq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 shkalalari (CHA₂DS₂-VASc) kabi, faqat minglab belgi bilan, vaznlarni esa modelning o‘zi tanlaydi.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To‘rtta tushuncha: SIdan til modellarigacha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keyingi tushuncha — oldingisining bir qismi.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244954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2972816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Sun’iy intellekt (SI)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nom: kompyuter ilgari faqat inson bajaradigan vazifalarni hal qiladi.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3390824" y="1829816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665144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2244954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665144" y="2972816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Mashinali o‘qitish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Berilgan qoidalar emas, misollar asosida o‘rganadi: belgilangan holatlardagi qonuniyatlarni o‘zi topadi.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6233008" y="1829816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507328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2244954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507328" y="2972816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Chuqur o‘qitish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Neyron tarmoqlar: tasvirlarni (KT, ko‘z tubi suratlari) va nutqni taniydi.</a:t>
            </a:r>
            <a:endParaRPr lang="en-US" sz="2100" dirty="0"/>
          </a:p>
        </p:txBody>
      </p:sp>
      <p:sp>
        <p:nvSpPr>
          <p:cNvPr id="20" name="Shape 14"/>
          <p:cNvSpPr/>
          <p:nvPr/>
        </p:nvSpPr>
        <p:spPr>
          <a:xfrm>
            <a:off x="9075191" y="1829816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49511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2244954"/>
            <a:ext cx="358445" cy="35844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49511" y="2972816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 SI va katta til modellari (LLM)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Matn yozadi va qisqartiradi, savollarga javob beradi, suhbat quradi: ChatGPT, Gemini, Claude.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vazifalarining besh turi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Yetkazib beruvchidan so‘rash foydali: mahsulotingiz qaysi vazifani hal qiladi?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Tasniflash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«KTda qon quyilishi bormi?» — ha yoki yo‘q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Topish va belgilash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«O‘choq aynan qayerda?» — tasvirda chegara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 qilish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«Bemor ahvoli yomonlashadimi? Qabulga keladimi?»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Matn yaratish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«Ko‘chirma yoki xat qoralamasini tayyorlang»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Harakatni bajarish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yoki dastur qadamlarni o‘zi bajaradi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SI qanday o‘rganadi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training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misollarni belgilaydi → model o‘rganadi → bashorat qiladi → shifokor xatolarni tuzatadi va sikl takrorlanadi.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Neyron tarmoq: xatolardan qanday o‘rganadi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nn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O‘rganish — har bir xatodan keyin vaznlarni sozlash. Faqat o‘rgatilgan ma’lumotga o‘xshash ma’lumotda ishonchli.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bitta apparat tasvirlarida o‘rgatilgan. U sizning yangi apparatingizga o‘rnatiladi. Nima ehtimolroq?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Xuddi shunday ishlaydi: SI universal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Ishonch bilan xato qilishi mumkin: tasvirlaringizda tekshirish kerak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hafta ishlab, o‘zi qayta o‘rganadi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berishni to‘xtatadi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bitta apparat tasvirlarida o‘rgatilgan. U sizning yangi apparatingizga o‘rnatiladi. Nima ehtimolroq?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Xuddi shunday ishlaydi: SI universal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Ishonch bilan xato qilishi mumkin: tasvirlaringizda tekshirish kerak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hafta ishlab, o‘zi qayta o‘rganadi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berishni to‘xtatadi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faqat ko‘rganini biladi. Boshqa kontrast, boshqa bemorlar — va u ishonchini yo‘qotmay xato qilishi mumkin. Shuning uchun ishga tushirishdan oldin — o‘z bemorlaringizda tekshirish.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«Qora quti» nima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lackbox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nega bunday qaror qilganini o‘qib bo‘lmaydi. Ishonchni tekshiruv, sifat nazorati va ro‘yxatdan o‘tkazish beradi.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modeli qanday o‘qiydi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ttention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so‘z boshqalarga «qaraydi»; matn bittadan so‘z bilan yoziladi — eng ishonarlisi bilan, tekshirilgani bilan emas.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yordamchisi SSV buyrug‘ining raqami va sanasini aytdi. Nima qilasiz?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Foydalanaman: SI raqam to‘qimaydi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ishonchi komilmi, deb so‘rayman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lex.uz dagi asl manba bo‘yicha tekshiraman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Rasmiy eshitilsa, foydalanaman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yordamchisi SSV buyrug‘ining raqami va sanasini aytdi. Nima qilasiz?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Foydalanaman: SI raqam to‘qimaydi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ishonchi komilmi, deb so‘rayman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lex.uz dagi asl manba bo‘yicha tekshiraman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451860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Rasmiy eshitilsa, foydalanaman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modeli tekshirilgan emas, ishonarli yozadi. Raqam, sana va havolalar asl manba bo‘yicha tekshiriladi. SIdan «ishonchingiz komilmi» deb so‘rash — tekshiruv emas.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Gallyutsinatsiyalar: tadqiqotlar nimani ko‘rsatdi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47%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466846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maqolalarga havolalarni ChatGPT-3.5 to‘qib chiqargan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13435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matnda 115 havola; faqat 7% i to‘liq to‘g‘ri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33008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61608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6461608" y="3466846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ko‘chirma: SI shifokorlarga qarshi, 22 baholovchi ko‘r usulda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461608" y="413435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teng, lekin SIda noaniqlik va tushib qolganlar ko‘proq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12851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Bhattacharyya va boshq., Cureus, 2023 · Williams va boshq., JAMA Internal Medicine, 2025 (UCSF)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QANDAY ISHLAYDI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nimani yodda tutishi kerak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misollardan o‘rganadi: ma’lumot sifati = SI sifati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2494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350008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24942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o‘rgatilgan ma’lumotga o‘xshashida ishonchli — o‘zingiznikida tekshiring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316890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269488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316890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modellari tekshirilgan emas, ishonarli yozadi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38638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964432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863848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Charchamaydi va kengayadi: tez-tez, bir xil, tekshiriladigan ish uchun mos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47833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883912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783328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Javobgarlik inson zimmasida qoladi — qonun ham shuni talab qiladi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Chat-yordamchilar, NotebookLM, avtomatlashtirish, o‘z modellari, nutq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2-QISM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ishi uchun chat-yordamchilar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901830"/>
                <a:gridCol w="4070845"/>
                <a:gridCol w="2189661"/>
                <a:gridCol w="2932079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Xizmat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Kuchli tomoni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Narxi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Ma’lumot qayerda qayta ishlanadi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 (OpenAI)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xatlar, hisobotlar, yig‘ilish bayonnomalari, tarjima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bepul; pullik ≈ $20/oy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(Anthropic)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uzun hujjatlar: shartnomalar, nizomlar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bepul; pullik ≈ $20/oy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 (Google)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Gmail, Hujjatlar, Jadvallar bilan bog‘liq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bepul; pullik ≈ $20/oy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Copilot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Word, Excel, Outlook ichida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365 litsenziyasi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YandexGPT, GigaChat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 tilini yaxshi biladi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 va pullik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Rossiyada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Narxlar — 2026-yil oktabr holatiga taxminiy. Bu xizmatlarning hech biri ma’lumotni O‘zbekistonda qayta ishlamaydi: faqat shaxsi ko‘rsatilmagan va xizmat matnlari.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bilan xavfsiz ishlash tartibi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qoralama tayyorlaydi — inson tekshiradi va imzolaydi.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Shaxsini yashirish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F.I.Sh., JShShIR, telefon, tug‘ilgan sanasiz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qoralamasi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Xat, xulosa, reja, tarjima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Raqamlar, sanalar — manba bo‘yicha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Imzolash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Imzoladingizmi — demak, siz javob berasiz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Qayd etish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qayerda va nima uchun ishlatilgan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qanday so‘rash kerak: so‘rovning besh qismi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Beshta qism — va SI javobi aniq va tekshiriladigan bo‘ladi.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658082" y="2396744"/>
            <a:ext cx="8875532" cy="0"/>
          </a:xfrm>
          <a:prstGeom prst="line">
            <a:avLst/>
          </a:prstGeom>
          <a:noFill/>
          <a:ln w="38100">
            <a:solidFill>
              <a:srgbClr val="CDEF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19754" y="2058416"/>
            <a:ext cx="676656" cy="67665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«Siz — tuman tibbiyot birlashmasi tahlilchisisiz»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538637" y="2058416"/>
            <a:ext cx="676656" cy="676656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2904683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Vazifa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904683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«Bo‘limlar bo‘yicha qabulni kutish vaqtini solishtiring»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757520" y="2058416"/>
            <a:ext cx="676656" cy="676656"/>
          </a:xfrm>
          <a:prstGeom prst="ellipse">
            <a:avLst/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5123566" y="2972816"/>
            <a:ext cx="1944563" cy="619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Kontekst va ma’lumotlar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123566" y="3702304"/>
            <a:ext cx="1944563" cy="244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«Mana sentabr uchun anonimlashtirilgan jadval»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7976403" y="2058416"/>
            <a:ext cx="676656" cy="6766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7342449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42449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«Bir sahifa: jadval va 3 ta xulosa»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0195286" y="2058416"/>
            <a:ext cx="676656" cy="676656"/>
          </a:xfrm>
          <a:prstGeom prst="ellipse">
            <a:avLst/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9561332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Cheklovlar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561332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«Raqam to‘qimang; ma’lumot bo‘lmasa — shunday deb yozing»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xulosasini tashriflar jadvali bo‘yicha tekshiring: xato gaplarni belgilang</a:t>
            </a:r>
            <a:endParaRPr lang="en-US" sz="26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139190"/>
                <a:gridCol w="3085338"/>
                <a:gridCol w="790575"/>
                <a:gridCol w="837057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Amalda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Bajarildi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1 140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3 500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6720840" y="1508760"/>
            <a:ext cx="492221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8543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543800" y="1508760"/>
            <a:ext cx="3916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rejani oshirib bajardi: 110%.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6720840" y="2295144"/>
            <a:ext cx="492221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88543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7543800" y="2295144"/>
            <a:ext cx="3916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 rejani 80% ga bajardi.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720840" y="3081528"/>
            <a:ext cx="4922215" cy="678688"/>
          </a:xfrm>
          <a:prstGeom prst="roundRect">
            <a:avLst>
              <a:gd name="adj" fmla="val 1616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885432" y="31922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7543800" y="3081528"/>
            <a:ext cx="3916375" cy="678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 va pediatriya rejani 95% ga bajardi.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6720840" y="3888232"/>
            <a:ext cx="492221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5432" y="398881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543800" y="3888232"/>
            <a:ext cx="3916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bo‘yicha reja 98% ga bajarildi.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6720840" y="4674616"/>
            <a:ext cx="492221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885432" y="477520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19"/>
          <p:cNvSpPr txBox="1"/>
          <p:nvPr/>
        </p:nvSpPr>
        <p:spPr>
          <a:xfrm>
            <a:off x="7543800" y="4674616"/>
            <a:ext cx="3916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ko‘p tashrif pediatriyada bo‘ldi.</a:t>
            </a:r>
            <a:endParaRPr lang="en-US" sz="1600" dirty="0"/>
          </a:p>
        </p:txBody>
      </p:sp>
      <p:sp>
        <p:nvSpPr>
          <p:cNvPr id="24" name="Shape 20"/>
          <p:cNvSpPr/>
          <p:nvPr/>
        </p:nvSpPr>
        <p:spPr>
          <a:xfrm>
            <a:off x="6720840" y="5461000"/>
            <a:ext cx="492221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885432" y="556158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7543800" y="5461000"/>
            <a:ext cx="39163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Rejadan eng ko‘p kardiologiya ortda qoldi.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xulosasini tashriflar jadvali bo‘yicha tekshiring: xato gaplarni belgilang</a:t>
            </a:r>
            <a:endParaRPr lang="en-US" sz="26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139190"/>
                <a:gridCol w="3085338"/>
                <a:gridCol w="790575"/>
                <a:gridCol w="837057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Amalda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Bajarildi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1 140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3 500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720840" y="1508760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885432" y="1558375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7360920" y="1508760"/>
            <a:ext cx="409925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rejani oshirib bajardi: 110%.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720840" y="2010325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85432" y="2059940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7360920" y="2010325"/>
            <a:ext cx="355061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 rejani 80% ga bajardi.</a:t>
            </a:r>
            <a:endParaRPr lang="en-US" sz="12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1995932"/>
            <a:ext cx="402336" cy="402336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720840" y="2511891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885432" y="2561505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00" dirty="0"/>
          </a:p>
        </p:txBody>
      </p:sp>
      <p:sp>
        <p:nvSpPr>
          <p:cNvPr id="17" name="Text 12"/>
          <p:cNvSpPr txBox="1"/>
          <p:nvPr/>
        </p:nvSpPr>
        <p:spPr>
          <a:xfrm>
            <a:off x="7360920" y="2511891"/>
            <a:ext cx="409925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 va pediatriya rejani 95% ga bajardi.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720840" y="3013456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885432" y="3063071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000" dirty="0"/>
          </a:p>
        </p:txBody>
      </p:sp>
      <p:sp>
        <p:nvSpPr>
          <p:cNvPr id="20" name="Text 15"/>
          <p:cNvSpPr txBox="1"/>
          <p:nvPr/>
        </p:nvSpPr>
        <p:spPr>
          <a:xfrm>
            <a:off x="7360920" y="3013456"/>
            <a:ext cx="355061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bo‘yicha reja 98% ga bajarildi.</a:t>
            </a:r>
            <a:endParaRPr lang="en-US" sz="12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999063"/>
            <a:ext cx="402336" cy="402336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6720840" y="3515021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6885432" y="3564636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4" name="Text 18"/>
          <p:cNvSpPr txBox="1"/>
          <p:nvPr/>
        </p:nvSpPr>
        <p:spPr>
          <a:xfrm>
            <a:off x="7360920" y="3515021"/>
            <a:ext cx="355061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ko‘p tashrif pediatriyada bo‘ldi.</a:t>
            </a:r>
            <a:endParaRPr lang="en-US" sz="12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3500628"/>
            <a:ext cx="402336" cy="402336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720840" y="4016587"/>
            <a:ext cx="4922215" cy="373549"/>
          </a:xfrm>
          <a:prstGeom prst="roundRect">
            <a:avLst>
              <a:gd name="adj" fmla="val 2937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6885432" y="4066201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28" name="Text 21"/>
          <p:cNvSpPr txBox="1"/>
          <p:nvPr/>
        </p:nvSpPr>
        <p:spPr>
          <a:xfrm>
            <a:off x="7360920" y="4016587"/>
            <a:ext cx="4099255" cy="37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Rejadan eng ko‘p kardiologiya ortda qoldi.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720840" y="4573016"/>
            <a:ext cx="492221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90372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304" y="4856480"/>
            <a:ext cx="256032" cy="256032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7498080" y="4801616"/>
            <a:ext cx="396209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 — 80% emas, 70%; shifoxona bo‘yicha — 98% emas, 92%; eng ko‘p tashrif — terapiyada (1 140). Xulosa ishonchli eshitiladi, lekin oltita gapdan uchtasi noto‘g‘ri.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NotebookLM: hujjatlaringiz bo‘yicha javob beradigan 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sizning manbalaringizdan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Buyruqlar, nizomlar, bayonnomalarni yuklaysiz — javoblar faqat ular bo‘yicha, xatboshiga havola bilan.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Xatoni tutish osonroq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da’voni manbada ochish mumkin — bu «qutini» qisman ochadi.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Klinikada nima uchun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Xodimlarning ichki qoidalar bo‘yicha savollari, yangi xodimlarni o‘qitish, tekshiruvga tayyorgarlik.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08355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271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Cheklovlar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akkaunti kerak, ma’lumot — xorijdagi bulutda. Faqat ochiq va xizmat hujjatlari.</a:t>
            </a:r>
            <a:endParaRPr lang="en-US" sz="2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Muntazam ishni avtomatlashtirish: n8n zanjirlari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utoflow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«Agar sodir bo‘lsa — bajar» zanjiri: SI — qadamlardan biri. n8n ni klinika serveriga o‘rnatish mumkin.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Bulut yoki o‘z modelingiz: ma’lumotlar qayerga boradi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localclou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Ochiq modellar (Qwen, Llama, Gemma) klinika kompyuterida internetsiz ishlaydi — ma’lumot chiqib ketmaydi.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Nutq va tasvirlar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Nutqni tanish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 diktovkasi, yig‘ilish bayonnomalari. Whisper ni o‘zingizda o‘rnatish mumkin; o‘zbek tili kuchsizroq — qo‘shimcha o‘qitilgani kerak.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 nutq xizmatlari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Aisha, UzbekVoice.ai, Muxlisa o‘zbek va aralash nutqni tushunadi. Ma’lumotni qayerda saqlashini yozma aniqlang.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Rasm yaratish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va klinika ijtimoiy tarmoqlari uchun plakatlar, eslatmalar, rasmlar.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Tasvirlar uchun hech qachon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tasvirlarni «yaxshilamang» va yaratmang, haqiqiy bemor va xodimlar suratini yaratmang.</a:t>
            </a:r>
            <a:endParaRPr lang="en-US" sz="2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VOSITALAR: NIMALAR BOR VA NIMA UCHUN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Qaysi vazifa uchun qaysi vosita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2099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bormi?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→ faqat o‘z modelingiz yoki klinika serveri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2460285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2844333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516691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981493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Matn yozish yoki qisqartirish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 ko‘rsatilmagan matn bilan chat-yordamchi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755977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5140025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12384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277185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hujjatlar bo‘yicha javob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Ochiq buyruqlar bilan NotebookLM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7051670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2" name="Shape 16"/>
          <p:cNvSpPr/>
          <p:nvPr/>
        </p:nvSpPr>
        <p:spPr>
          <a:xfrm>
            <a:off x="7435718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810807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1834652"/>
            <a:ext cx="317480" cy="317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572878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Takrorlanadigan zanjir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serveridagi n8n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9347363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7" name="Shape 20"/>
          <p:cNvSpPr/>
          <p:nvPr/>
        </p:nvSpPr>
        <p:spPr>
          <a:xfrm>
            <a:off x="9731411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10403769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1834652"/>
            <a:ext cx="317480" cy="31748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9868571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 qaror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ro‘yxatdan o‘tgan buyum, pilot va shifokor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ko‘chirmalarini klinikadan tashqariga yubormasdan SI yordamida qanday qayta ishlash mumkin?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ChatGPT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yoki Zapier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serveridagi o‘z modeli</a:t>
            </a:r>
            <a:endParaRPr lang="en-US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ko‘chirmalarini klinikadan tashqariga yubormasdan SI yordamida qanday qayta ishlash mumkin?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ChatGPT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yoki Zapier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serveridagi o‘z modeli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o‘z (mahalliy) modelingiz klinika ichida ishlaydi. Qolgan xizmatlar ma’lumotni xorijdagi bulutda qayta ishlaydi.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hujjatlari, JSST, jahon amaliyoti va ko‘r-ko‘rona ishonch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3-QISM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O‘zbekistonda SI: 2024–2026 hujjatlari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507960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684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PQ-358 · 14.10.2024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2030-yilgacha SI rivojlantirish strategiyasi; sog‘liqni saqlash — ustuvorlar qatorida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3034208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3418256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37757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300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55416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VMQ № 425 · 10.07.2025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 ta ustuvor loyiha: SI-mammografiya, KT va rentgen tahlili, tizimda shifokor yordamchisi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5903824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6287872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247191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916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25032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PF-189 · 22.10.2025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 oxirigacha davlat boshqaruvi va ijtimoiy sohada kamida 100 ta SI loyihasi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8773439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2" name="Shape 16"/>
          <p:cNvSpPr/>
          <p:nvPr/>
        </p:nvSpPr>
        <p:spPr>
          <a:xfrm>
            <a:off x="9157487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0116807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531" y="1834652"/>
            <a:ext cx="317480" cy="317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9294647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O‘RQ-1115 · 21.01.2026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ilk bor qonunda: inson himoyasi va qoidabuzarlik uchun javobgarlik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O‘RQ-1115 qonuni va bemor ma’lumotlari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145534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2773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insonga zarar yetkazmasligi kerak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Hayot, sog‘liq, erkinlik, sha’n va qadr-qimmatga — bu qonunda to‘g‘ridan-to‘g‘ri yozilgan.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145534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2773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Huquqlar haqidagi qaror — faqat SI bo‘yicha emas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Huquq va erkinliklar haqidagi yuridik ahamiyatli qarorlarni faqat SI xulosalariga asoslab bo‘lmaydi.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145534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2773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uchun javobgarlik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yordamida shaxsiy ma’lumotlarni noqonuniy qayta ishlash yoki tarqatish — ma’muriy javobgarlik.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145534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2773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Sog‘liq ma’lumotlari — alohida toifa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 shifokorlik siri. Kurs qoidasi: bemor ma’lumotlari — faqat tibbiy tizimda yoki klinika serverlarida.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JSST: sog‘liqni saqlashda SIning olti tamoyili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JSSTning «Sog‘liqni saqlashda SI etikasi va boshqaruvi» qo‘llanmasi, 2021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Inson avtonomiyasi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Qarorni odamlar qabul qiladi; bemor SI haqida biladi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Xavfsizlik va farovonlik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zarar yetkazmaydi va xavfsizlikka tekshirilgan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Shaffoflik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Qanday ishlashi va qaysi ma’lumotda o‘rgatilgani tushunarli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548640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49808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508760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Javobgarlik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Xato uchun kim javob berishi oldindan ma’lum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432297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452414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528309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Adolat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bemor guruhlari uchun bir xil ishlaydi</a:t>
            </a:r>
            <a:endParaRPr lang="en-US" sz="1700" dirty="0"/>
          </a:p>
        </p:txBody>
      </p:sp>
      <p:sp>
        <p:nvSpPr>
          <p:cNvPr id="28" name="Shape 20"/>
          <p:cNvSpPr/>
          <p:nvPr/>
        </p:nvSpPr>
        <p:spPr>
          <a:xfrm>
            <a:off x="8097317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8298485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395988"/>
            <a:ext cx="317480" cy="31748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9057437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Barqarorlik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ishda doimiy baholanadi va qo‘llab-quvvatlanadi</a:t>
            </a:r>
            <a:endParaRPr 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noto‘g‘ri maslahat berganda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19,8%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466846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noto‘g‘ri maslahat berganda boshlovchi radiologlar aniqligi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13435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noto‘g‘ri maslahatsiz — 79,7%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33008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61608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45,5%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6461608" y="3466846"/>
            <a:ext cx="495284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xuddi shu holatda juda tajribali radiologlar aniqligi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461608" y="3855466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noto‘g‘ri maslahatsiz — 82,3%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12851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Dratsch va boshq., Radiology, 2023 · mammografiya, BI-RADS toifalari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 bu qanday tartibga solinadi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54480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1591056"/>
            <a:ext cx="10362895" cy="922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YeI: tibbiy SI — «yuqori xavf» (SI to‘g‘risidagi qonun, 2024)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Xavflarni boshqarish, hujjatlar, inson nazorati, ishga tushirilgandan keyin kuzatuv. Tibbiy buyumlar uchun — 2028-yil avgustdan.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8640" y="2769616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2806192"/>
            <a:ext cx="1036289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AQSH: SI bilan 1 400 dan ortiq tibbiy buyumga ruxsat berilgan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to‘rtdan uch qismi — radiologiyada. Birinchi avtonom tizim — 2018-yilda.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8640" y="3721354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1280160" y="3757930"/>
            <a:ext cx="1036289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JSST: SIni tartibga solish bo‘yicha 18 talab (2023)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Hujjatlar, xavflarni boshqarish, maqsad bo‘yicha tekshiruv, ma’lumot sifati, ma’lumot himoyasi, hamkorlik.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48640" y="4673092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280160" y="4709668"/>
            <a:ext cx="1036289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uchun — xarid paytida tayyor nazorat ro‘yxati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Xorijiy yetkazib beruvchilar mahsulotni shu qoidalar asosida qiladi — ularni talab qilish mumkin.</a:t>
            </a:r>
            <a:endParaRPr lang="en-US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Xavfsizmi yoki yo‘q? SIdan foydalanishning to‘qqiz usulini taqsimlang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DDF3E6"/>
          </a:solidFill>
          <a:ln/>
        </p:spPr>
      </p:sp>
      <p:sp>
        <p:nvSpPr>
          <p:cNvPr id="9" name="Shape 6"/>
          <p:cNvSpPr/>
          <p:nvPr/>
        </p:nvSpPr>
        <p:spPr>
          <a:xfrm>
            <a:off x="749808" y="1682496"/>
            <a:ext cx="219456" cy="21945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FD9"/>
          </a:solidFill>
          <a:ln/>
        </p:spPr>
      </p:sp>
      <p:sp>
        <p:nvSpPr>
          <p:cNvPr id="12" name="Shape 9"/>
          <p:cNvSpPr/>
          <p:nvPr/>
        </p:nvSpPr>
        <p:spPr>
          <a:xfrm>
            <a:off x="4524146" y="1682496"/>
            <a:ext cx="219456" cy="219456"/>
          </a:xfrm>
          <a:prstGeom prst="ellipse">
            <a:avLst/>
          </a:prstGeom>
          <a:solidFill>
            <a:srgbClr val="D98E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71618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o‘zimizda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3E1"/>
          </a:solidFill>
          <a:ln/>
        </p:spPr>
      </p:sp>
      <p:sp>
        <p:nvSpPr>
          <p:cNvPr id="15" name="Shape 12"/>
          <p:cNvSpPr/>
          <p:nvPr/>
        </p:nvSpPr>
        <p:spPr>
          <a:xfrm>
            <a:off x="8298485" y="1682496"/>
            <a:ext cx="219456" cy="21945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45957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 emas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3232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 va JShShIR bilan ko‘chirmani — bepul chat-botga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33008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7600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964528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ma’lumotlarisiz vazirlikka xat qoralamasi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48640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13232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280160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serverida ko‘chirma qoralamasi, shifokor tekshiradi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33008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97600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6964528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 bo‘yicha shifokorsiz yakuniy tashxis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280160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Emlash haqidagi plakat uchun g‘oyalar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233008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97600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964528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serverimizdagi n8n orqali bemorlarga eslatmalar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48640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13232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1280160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SI javobi bo‘yicha imtiyozni rad etish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33008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97600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6964528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E’lon qilingan SSV buyrug‘ining qisqa mazmuni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548640" y="5449824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13232" y="558698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0"/>
          <p:cNvSpPr txBox="1"/>
          <p:nvPr/>
        </p:nvSpPr>
        <p:spPr>
          <a:xfrm>
            <a:off x="1280160" y="5449824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serverimizda konsilium matni, shifokor tekshiradi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Xavfsizmi yoki yo‘q? SIdan foydalanishning to‘qqiz usulini taqsimlang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2E9E5B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85800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ma’lumotlarisiz vazirlikka xat qoralamasi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Emlash haqidagi plakat uchun g‘oyalar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85800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E’lon qilingan SSV buyrug‘ining qisqa mazmuni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98E1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o‘zimizda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4322978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460138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917338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serverida ko‘chirma qoralamasi, shifokor tekshiradi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4322978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460138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4917338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serverimizdagi n8n orqali bemorlarga eslatmalar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322978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460138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4917338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serverimizda konsilium matni, shifokor tekshiradi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6453D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 emas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8097317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8234477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691677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 va JShShIR bilan ko‘chirmani — bepul chat-botga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8097317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234477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8691677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 bo‘yicha shifokorsiz yakuniy tashxis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8097317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234477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8691677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SI javobi bo‘yicha imtiyozni rad etish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48640" y="5257800"/>
            <a:ext cx="11094415" cy="936752"/>
          </a:xfrm>
          <a:prstGeom prst="roundRect">
            <a:avLst>
              <a:gd name="adj" fmla="val 1366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31520" y="54406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541264"/>
            <a:ext cx="256032" cy="256032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1325880" y="5486400"/>
            <a:ext cx="10134295" cy="570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Yashil — bemor ma’lumoti yo‘q. Sariq — ma’lumot klinikadan chiqmaydi va natijani shifokor tekshiradi. Qizil — ma’lumot ommaviy xizmatga ketadi yoki SI inson o‘rniga qaror qiladi (O‘RQ-1115).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QOIDALAR VA «HECH QACHON» RO‘YXATI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qachon va har doim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qachon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243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2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Bemorning F.I.Sh., JShShIR, telefoni yoki suratini ommaviy SIga kiritmang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1024128" y="347040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379724"/>
            <a:ext cx="4289908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qoralamasini o‘qimasdan imzolamang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1024128" y="393496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44290"/>
            <a:ext cx="4289908" cy="52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bergan buyruq raqami yoki havolani tekshirmasdan ishlatmang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1024128" y="466293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1371600" y="4572254"/>
            <a:ext cx="4289908" cy="52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Davolash yoki inson huquqlari haqida SI yolg‘iz qaror qilmasin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1024128" y="539089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1371600" y="5300218"/>
            <a:ext cx="4289908" cy="52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bemorlaringizda pilotsiz klinik SI sotib olmang</a:t>
            </a:r>
            <a:endParaRPr lang="en-US" sz="1700" dirty="0"/>
          </a:p>
        </p:txBody>
      </p:sp>
      <p:sp>
        <p:nvSpPr>
          <p:cNvPr id="21" name="Shape 17"/>
          <p:cNvSpPr/>
          <p:nvPr/>
        </p:nvSpPr>
        <p:spPr>
          <a:xfrm>
            <a:off x="6255868" y="1508760"/>
            <a:ext cx="5387188" cy="4236720"/>
          </a:xfrm>
          <a:prstGeom prst="roundRect">
            <a:avLst>
              <a:gd name="adj" fmla="val 3022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doim</a:t>
            </a:r>
            <a:endParaRPr lang="en-US" sz="2100" dirty="0"/>
          </a:p>
        </p:txBody>
      </p:sp>
      <p:sp>
        <p:nvSpPr>
          <p:cNvPr id="25" name="Shape 20"/>
          <p:cNvSpPr/>
          <p:nvPr/>
        </p:nvSpPr>
        <p:spPr>
          <a:xfrm>
            <a:off x="6731356" y="2731770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2651760"/>
            <a:ext cx="4289908" cy="23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Matn xizmatga tushishidan oldin shaxsini yashiring</a:t>
            </a:r>
            <a:endParaRPr lang="en-US" sz="1500" dirty="0"/>
          </a:p>
        </p:txBody>
      </p:sp>
      <p:sp>
        <p:nvSpPr>
          <p:cNvPr id="27" name="Shape 22"/>
          <p:cNvSpPr/>
          <p:nvPr/>
        </p:nvSpPr>
        <p:spPr>
          <a:xfrm>
            <a:off x="6731356" y="316534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3085338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Raqam, sana va raqamlarni asl manba bo‘yicha tekshiring</a:t>
            </a:r>
            <a:endParaRPr lang="en-US" sz="1500" dirty="0"/>
          </a:p>
        </p:txBody>
      </p:sp>
      <p:sp>
        <p:nvSpPr>
          <p:cNvPr id="29" name="Shape 24"/>
          <p:cNvSpPr/>
          <p:nvPr/>
        </p:nvSpPr>
        <p:spPr>
          <a:xfrm>
            <a:off x="6731356" y="383133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7078828" y="3751326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Sizning bemorlaringizga o‘xshash bemorlardagi natijalarni talab qiling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6731356" y="44973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7078828" y="4417314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Ishga tushirilgandan keyin SI ishini kuzating: modellar «eskiradi»</a:t>
            </a:r>
            <a:endParaRPr lang="en-US" sz="1500" dirty="0"/>
          </a:p>
        </p:txBody>
      </p:sp>
      <p:sp>
        <p:nvSpPr>
          <p:cNvPr id="33" name="Shape 28"/>
          <p:cNvSpPr/>
          <p:nvPr/>
        </p:nvSpPr>
        <p:spPr>
          <a:xfrm>
            <a:off x="6731356" y="516331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7078828" y="5083302"/>
            <a:ext cx="4289908" cy="23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va xodimlarga SI qayerda ishlatilishini ayting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tadqiqotlarda foydasini isbotlagan va ish bermagan joylar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4-QISM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Shvetsiya, 105 000 dan ortiq ayol: mammografik skriningda SI nima berdi?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Shifokorlarga kamroq yuklama bilan ko‘proq saraton topildi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Radiologlarni to‘liq almashtirdi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Soxta chaqiruvlar ikki baravar ko‘paydi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qanday farq yo‘q</a:t>
            </a:r>
            <a:endParaRPr 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Shvetsiya, 105 000 dan ortiq ayol: mammografik skriningda SI nima berdi?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Shifokorlarga kamroq yuklama bilan ko‘proq saraton topildi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Radiologlarni to‘liq almashtirdi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Soxta chaqiruvlar ikki baravar ko‘paydi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qanday farq yo‘q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Tasvirlarni o‘qish yuklamasi −44%, saraton 29% ko‘proq topilgan, soxta chaqiruvlar ko‘paymagan. Radiologlar qolgan — SI ishni taqsimlagan.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Mammografiya: SI tasvirlarni taqsimlaydi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asai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MASAI randomlashtirilgan tadqiqoti, Shvetsiya · The Lancet Digital Health 2025, The Lancet 2026</a:t>
            </a:r>
            <a:endParaRPr lang="en-US" sz="1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Insult: jamoaga bir necha daqiqada signal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troke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KT-angiografiyani o‘qiydi va jamoani darhol ogohlantiradi · JAMA Neurology, 2023, randomlashtirilgan tadqiqot</a:t>
            </a:r>
            <a:endParaRPr lang="en-US" sz="1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Sepsis: hayotni saqlab qolgan erta signal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trews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TREWS tizimi, Johns Hopkins · Nature Medicine, 2022 · foyda — shifokorlar signalga javob berganda</a:t>
            </a:r>
            <a:endParaRPr lang="en-US" sz="15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bilan EKG yashirin yurak yetishmovchiligini topadi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ecg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EAGLE tadqiqoti, Mayo Clinic · Nature Medicine, 2021 · randomlashtirilgan, birlamchi bo‘g‘in</a:t>
            </a:r>
            <a:endParaRPr lang="en-US" sz="15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Tashxisni o‘zi qo‘yadigan birinchi 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idx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IDx-DR, diabetik retinopatiya · FDA ruxsati, 2018-yil aprel · 900 bemor, 10 markaz</a:t>
            </a:r>
            <a:endParaRPr lang="en-US" sz="15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SI butun KT tasvirini o‘qiydi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erlin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Merlin modeli, Stenford · Nature, 2026 · tadqiqot, hali mahsulot emas</a:t>
            </a:r>
            <a:endParaRPr lang="en-US" sz="1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operatsiya bosqichini o‘zi bajardi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rth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SRT-H tizimi, Johns Hopkins · Science Robotics, 2025 · cho‘chqa to‘qimasida, odamlarda hali yo‘q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AlphaFold: oqsillar shakli va Nobel mukofoti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lphafol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2024-yil kimyo bo‘yicha Nobel mukofoti · nobelprize.org</a:t>
            </a:r>
            <a:endParaRPr lang="en-US" sz="15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DUNYODAGI ENG YAXSHI MISOLLAR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Muvaffaqiyatsizlik: sepsis modeli tekshiruvdan o‘tmadi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epic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 sepsis modeli, Michigandagi mustaqil tekshiruv · JAMA Internal Medicine, 2021</a:t>
            </a:r>
            <a:endParaRPr lang="en-US" sz="15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MUVAFFAQIYATSIZLIK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Onkologiya uchun IBM Watson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60 mln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dollarni bitta onkologiya markazi loyiha yopilgunicha sarflagan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 ichki hujjatlari: davolash bo‘yicha «xavfli va noto‘g‘ri» tavsiyalar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16712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14884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haqiqiy bemorlarda emas, oz sonli o‘ylab topilgan holatlarda o‘rgatilgan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Reklama dalillardan o‘zib ketgan: bemorlarda natija tadqiqotlari bo‘lmagan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Mashhur nom — dalil emas. Haqiqiy bemorlardagi natijalarni so‘rang.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STAT News, 25.07.2018; University of Texas audit, 2017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MUVAFFAQIYATSIZLIK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Tailand klinikalarida ko‘z tubi suratlari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tasvirlarni tizim yaroqsiz deb rad etgan (~1 840 tadan)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Laboratoriyada Google modeli yuqori aniqlik ko‘rsatgan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16712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148840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Klinikalarda — yomon yorug‘lik, xira tasvirlar, sekin internet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0720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78892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Bemorlarni boshqa shifoxonaga yuborishgan — ortiqcha safarlar va norozilik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04768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14496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Muvaffaqiyatni algoritm emas, jarayon, uskuna, yorug‘lik, internet va xodimlar tayyorgarligi hal qiladi.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Beede et al., CHI 2020; MIT Technology Review, 2020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muvaffaqiyatsizlikning umumiy jihati nima: Epic, Watson, Tailand?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Tizimlar juda qimmat bo‘lgan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Kompyuter quvvati yetmagan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Ular haqiqiy sharoitda o‘z bemorlarida tekshirilmagan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ular bilan ishlashdan bosh tortgan</a:t>
            </a:r>
            <a:endParaRPr lang="en-US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muvaffaqiyatsizlikning umumiy jihati nima: Epic, Watson, Tailand?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Tizimlar juda qimmat bo‘lgan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Kompyuter quvvati yetmagan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Ular haqiqiy sharoitda o‘z bemorlarida tekshirilmagan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451860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ular bilan ishlashdan bosh tortgan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Uchala holatda ham va’dalar va laboratoriya raqamlari haqiqiy ishda tekshirilmagan: o‘z bemorlari, uskunasi va jarayonlarida.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O‘qituvchi ishlanmalari: holati, cheklovlari, keyingi qadamlar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5-QISM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MedScribe: suhbatdan ETY yozuvigacha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edscribe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Pilot: Ko‘z mikroxirurgiyasi markazi (15 bemor, 30 qabul) · shifokorlar matnning ~0,8% ini o‘zgartirgan · qarorni shifokor qabul qiladi</a:t>
            </a:r>
            <a:endParaRPr lang="en-US" sz="15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UTT moduli: apparat hisobotidan bayonnomagacha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ultrasoun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Hamkor — DeFactum klinikasi · har bir qiymatni shifokor tasdiqlaydi, har bir me’yor — manbasi bilan</a:t>
            </a:r>
            <a:endParaRPr lang="en-US" sz="15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Retina Uz: diabetik retinopatiya skriningi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515110" y="1417320"/>
            <a:ext cx="9161475" cy="4061460"/>
          </a:xfrm>
          <a:prstGeom prst="roundRect">
            <a:avLst>
              <a:gd name="adj" fmla="val 31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etina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70" y="1554480"/>
            <a:ext cx="8887155" cy="37871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615940"/>
            <a:ext cx="11094415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Hamkor — Ko‘z mikroxirurgiyasi markazi, davlat granti · AUPR ≈ 0,7: ko‘p shikastlanishni topadi, bir qismini o‘tkazadi — oftalmolog ko‘radi</a:t>
            </a:r>
            <a:endParaRPr lang="en-US" sz="15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NIMA QILINGAN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 uchun SI: miyaga qon quyilishi (ishlab chiqilmoqda)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ich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Ishlab chiqilmoqda, natijalar hali yo‘q · belgilangan KT tasvirlari va pilot uchun hamkor shifoxonalar kerak</a:t>
            </a:r>
            <a:endParaRPr lang="en-US" sz="15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 joy, uchta to‘xtash savoli, olti mezon va pilot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6-QISM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 joyni tezlashtirish kerak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ottleneck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Navbat skanerlashda tursa, xulosa uchun SI deyarli hech narsani o‘zgartirmaydi. Avval tor joyni toping.</a:t>
            </a:r>
            <a:endParaRPr lang="en-US" sz="15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to‘xtash savoli: har qanday «yo‘q» — hozir emas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986229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953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Inson har bir natijani tekshiradimi?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 bemorga ta’sir qilishidan oldin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3990746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4374794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12384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108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11954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o‘zimizda qoladimi?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tizimda, klinika serverida yoki to‘liq anonim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7816901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8200949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963853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262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338109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 bo‘lsa — buyum va pilot bormi?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Ro‘yxatdan o‘tgan mahsulot va o‘z bemorlarida tekshiruv</a:t>
            </a:r>
            <a:endParaRPr lang="en-US" sz="17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Olti mezon: 1 dan 3 ballgacha</a:t>
            </a:r>
            <a:endParaRPr lang="en-US" sz="3000" dirty="0"/>
          </a:p>
        </p:txBody>
      </p:sp>
      <p:graphicFrame>
        <p:nvGraphicFramePr>
          <p:cNvPr id="6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4480412"/>
                <a:gridCol w="3523135"/>
                <a:gridCol w="3090869"/>
              </a:tblGrid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Mezon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ball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ball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Hajm: oyiga holatlar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dan kam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1 000 dan ko‘p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Bitta holatga vaqt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daqiqadan kam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daqiqadan ko‘p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Og‘riq: navbat, ortiqcha ish, shikoyat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kamdan-kam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 kuni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Ma’lumot tayyor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qog‘ozda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to‘liq tizimda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Natijani tekshirish oson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o‘zi qilgandan uzoqroq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 qarash yetadi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Xato bo‘lsa, xavf past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bemorga zarar yetishi mumkin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faqat qog‘ozni qayta qilish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Yig‘indi 6–18: 15–18 — pilotni boshlash; 11–14 — avval ma’lumot yoki jarayonni tayyorlash; 10 va kam — hozir emas.</a:t>
            </a:r>
            <a:endParaRPr lang="en-US" sz="12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 jarayonlarini baholang: SI qayerda xavfsiz foyda beradi?</a:t>
            </a:r>
            <a:endParaRPr lang="en-US" sz="2600" dirty="0"/>
          </a:p>
        </p:txBody>
      </p:sp>
      <p:graphicFrame>
        <p:nvGraphicFramePr>
          <p:cNvPr id="6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6339535"/>
                <a:gridCol w="2377440"/>
                <a:gridCol w="23774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Jarayon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Foyda (1–3)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Xavfsizlik va tayyorlik (1–3)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Chiqish epikrizlari qoralamalari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Bemorlarga qabul haqida eslatmalar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Shikoyat va murojaatlarni saralash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Tibbiy tizimdan oylik hisobotlar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KT va rentgen xulosalari navbati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 Tasvir bo‘yicha shifokorsiz tashxis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9834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Foyda: 1 — holatlar kam, navbat yo‘q, 3 — holatlar ko‘p, bu «tor joy»   ·   Xavfsizlik va tayyorlik: 1 — ma’lumot yo‘q, xato xavfli, 3 — ma’lumot tizimda, tekshirish oson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Pilotni boshlash: ikkala baho ham yuqori</a:t>
            </a:r>
            <a:endParaRPr lang="en-US" sz="14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o‘quv misoli: 300 o‘rinli shifoxona</a:t>
            </a:r>
            <a:endParaRPr lang="en-US" sz="30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3507315"/>
                <a:gridCol w="1076267"/>
                <a:gridCol w="2731383"/>
                <a:gridCol w="922223"/>
                <a:gridCol w="2857226"/>
              </a:tblGrid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Jarayon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Foyda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Tayyorlik va xavfsizlik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Yig‘indi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Qaror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Qabul eslatmalari (kelmaslik)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+ 1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+ 3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birinchi bo‘lib boshlash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Ko‘chirma qoralamalari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+ 3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+ 2 + 2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o‘z serverida pilot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KT xulosalari navbati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+ 2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+ 1 + 1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avval tor joyni topish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Raqamlar shartli. «Zerikarli» ma’muriy vazifalar ta’sirli klinik vazifalardan ko‘proq ball to‘playdi va boshlash uchun xavfsizroq.</a:t>
            </a:r>
            <a:endParaRPr lang="en-US" sz="1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SINI QAYERDA QO‘LLASH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haftalik pilot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jarayon, bitta bo‘lim, bitta ko‘rsatkich — oldin va keyin.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658082" y="2396744"/>
            <a:ext cx="8875532" cy="0"/>
          </a:xfrm>
          <a:prstGeom prst="line">
            <a:avLst/>
          </a:prstGeom>
          <a:noFill/>
          <a:ln w="38100">
            <a:solidFill>
              <a:srgbClr val="CDEF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19754" y="2058416"/>
            <a:ext cx="676656" cy="67665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Tanlash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ko‘p ball to‘plagan bitta jarayon va bitta bo‘lim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538637" y="2058416"/>
            <a:ext cx="676656" cy="676656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2904683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O‘lchash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904683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Boshlang‘ich ko‘rsatkich: ko‘chirmaga daqiqalar, kelmaslik %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757520" y="2058416"/>
            <a:ext cx="676656" cy="676656"/>
          </a:xfrm>
          <a:prstGeom prst="ellipse">
            <a:avLst/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5123566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Ishga tushirish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123566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«Qoralama → tekshiruv → imzo» qoidasi, xatolar jurnali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7976403" y="2058416"/>
            <a:ext cx="676656" cy="6766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7342449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Solishtirish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42449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haftadan keyin — o‘sha ko‘rsatkich va topilgan xatolar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0195286" y="2058416"/>
            <a:ext cx="676656" cy="676656"/>
          </a:xfrm>
          <a:prstGeom prst="ellipse">
            <a:avLst/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9561332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Qaror qilish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561332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Kengaytirish, takomillashtirish yoki to‘xtatish — raqamlar bo‘yicha</a:t>
            </a:r>
            <a:endParaRPr lang="en-US" sz="17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BILIMNI TEKSHIRISH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7-QISM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SI qanday ishlaydi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Vositalar: nimalar bor va nima uchun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Qoidalar va «hech qachon» ro‘yxati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Dunyodagi eng yaxshi misollar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Bizda nima qilingan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Klinikangizda SIni qayerda qo‘llash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Mashinali o‘qitish modeli asosan nimadan o‘rganadi?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Dasturchi yozgan qoidalardan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Javobli misollardan (o‘tgan holatlardan)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tushunadigan darsliklardan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sezgisidan</a:t>
            </a:r>
            <a:endParaRPr lang="en-US" sz="2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Mashinali o‘qitish modeli asosan nimadan o‘rganadi?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Dasturchi yozgan qoidalardan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Javobli misollardan (o‘tgan holatlardan)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016252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tushunadigan darsliklardan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sezgisidan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781812"/>
          </a:xfrm>
          <a:prstGeom prst="roundRect">
            <a:avLst>
              <a:gd name="adj" fmla="val 16374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belgilangan misollardagi qonuniyatlarni topadi. Shuning uchun ma’lumot sifati — SI sifati.</a:t>
            </a:r>
            <a:endParaRPr lang="en-US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modelida (ChatGPT, Gemini) «e’tibor» nima qiladi?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so‘z qaysi boshqa so‘zlar muhimroq ekanini tanlaydi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noto‘g‘ri bo‘lsa, ogohlantiradi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bazalarda faktlarni tekshiradi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Foydalanuvchi qancha o‘qishini kuzatadi</a:t>
            </a:r>
            <a:endParaRPr lang="en-US" sz="23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modelida (ChatGPT, Gemini) «e’tibor» nima qiladi?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so‘z qaysi boshqa so‘zlar muhimroq ekanini tanlaydi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noto‘g‘ri bo‘lsa, ogohlantiradi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bazalarda faktlarni tekshiradi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Foydalanuvchi qancha o‘qishini kuzatadi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E’tibor so‘zlarni o‘zaro bog‘laydi («uni» → «metformin»). Model ishonarli matn yozadi, lekin faktlarni tekshirmaydi.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O‘RQ-1115 qonuni (2026) fuqarolar huquqlariga oid qarorlar haqida nima deydi?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qarorlari yakuniy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foydalanish taqiqlangan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xorijiy SI taqiqlangan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Ularni faqat SI xulosalariga asoslab bo‘lmaydi</a:t>
            </a:r>
            <a:endParaRPr lang="en-US" sz="2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O‘RQ-1115 qonuni (2026) fuqarolar huquqlariga oid qarorlar haqida nima deydi?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qarorlari yakuniy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foydalanish taqiqlangan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xorijiy SI taqiqlangan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Ularni faqat SI xulosalariga asoslab bo‘lmaydi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 foydalanish mumkin, lekin huquq va erkinliklar haqidagi yuridik ahamiyatli qarorlar faqat SI xulosalariga tayanishi mumkin emas.</a:t>
            </a:r>
            <a:endParaRPr lang="en-US" sz="1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SRT-H roboti (Johns Hopkins, 2025) aslida nima qildi?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Odam-bemorni o‘zi operatsiya qildi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Masofadan boshqaruv orqali jarrohga yordam berdi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Cho‘chqa to‘qimasida operatsiya bosqichini o‘zi bajardi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Operatsiyadan oldin KTni o‘qidi</a:t>
            </a:r>
            <a:endParaRPr lang="en-US" sz="23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SRT-H roboti (Johns Hopkins, 2025) aslida nima qildi?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Odam-bemorni o‘zi operatsiya qildi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Masofadan boshqaruv orqali jarrohga yordam berdi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Cho‘chqa to‘qimasida operatsiya bosqichini o‘zi bajardi</a:t>
            </a:r>
            <a:endParaRPr lang="en-US" sz="23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451860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Operatsiyadan oldin KTni o‘qidi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Tanadan tashqaridagi cho‘chqa o‘t pufaklarida 8 tadan 8 tasi muvaffaqiyatli. Odamlarda avtonom operatsiyalar hali yo‘q.</a:t>
            </a:r>
            <a:endParaRPr lang="en-US" sz="18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SI loyihasini nimadan boshlagani ma’qul?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Saratonning avtomatik tashxisi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bo‘limida saralash shifokorlarini almashtirish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Dorilarni avtomatik tayinlash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Tekshirish oson bo‘lgan tez-tez uchraydigan ma’muriy vazifa</a:t>
            </a:r>
            <a:endParaRPr lang="en-US" sz="24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 · Sog‘liqni saqlashda sun’iy intellektni qo‘llash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SI loyihasini nimadan boshlagani ma’qul?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Saratonning avtomatik tashxisi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bo‘limida saralash shifokorlarini almashtirish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Dorilarni avtomatik tayinlash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Tekshirish oson bo‘lgan tez-tez uchraydigan ma’muriy vazifa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451860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Ko‘p holat, past xavf va tez tekshiruv minimal xavf bilan foyda beradi. Klinik SIga ro‘yxatdan o‘tish va o‘z bemorlarida tekshiruv kerak.</a:t>
            </a:r>
            <a:endParaRPr lang="en-US" sz="18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Kursdagi faol ishtirokingiz uchun rahmat!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Klinikalar bilan pilot loyihalar: Telegram @sultanovshoh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ALOQA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949440" y="4663440"/>
            <a:ext cx="2286000" cy="777240"/>
          </a:xfrm>
          <a:prstGeom prst="roundRect">
            <a:avLst>
              <a:gd name="adj" fmla="val 16471"/>
            </a:avLst>
          </a:prstGeom>
          <a:solidFill>
            <a:srgbClr val="0E2A27"/>
          </a:solidFill>
          <a:ln w="12700">
            <a:solidFill>
              <a:srgbClr val="1D4A4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32320" y="4754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MedScribe</a:t>
            </a:r>
            <a:endParaRPr lang="en-US" sz="15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medscribe.mednovo.uz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9464040" y="4663440"/>
            <a:ext cx="2286000" cy="777240"/>
          </a:xfrm>
          <a:prstGeom prst="roundRect">
            <a:avLst>
              <a:gd name="adj" fmla="val 16471"/>
            </a:avLst>
          </a:prstGeom>
          <a:solidFill>
            <a:srgbClr val="0E2A27"/>
          </a:solidFill>
          <a:ln w="12700">
            <a:solidFill>
              <a:srgbClr val="1D4A4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646920" y="4754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Retina Uz</a:t>
            </a:r>
            <a:endParaRPr lang="en-US" sz="15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retina.mednovo.uz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4. Sog‘liqni saqlashda sun’iy intellektni qo‘llash</dc:title>
  <dc:subject>SI qanday ishlaydi, qayerda foydali va klinikangizda nimadan boshlash kerak</dc:subject>
  <dc:creator>Shokhrukh Sultanov</dc:creator>
  <cp:lastModifiedBy>Shokhrukh Sultanov</cp:lastModifiedBy>
  <cp:revision>1</cp:revision>
  <dcterms:created xsi:type="dcterms:W3CDTF">2026-10-02T06:28:11Z</dcterms:created>
  <dcterms:modified xsi:type="dcterms:W3CDTF">2026-10-02T06:28:11Z</dcterms:modified>
</cp:coreProperties>
</file>